
<file path=[Content_Types].xml><?xml version="1.0" encoding="utf-8"?>
<Types xmlns="http://schemas.openxmlformats.org/package/2006/content-types">
  <Default ContentType="image/jpeg" Extension="jpeg"/>
  <Default ContentType="image/jpeg" Extension="jpg"/>
  <Default ContentType="image/png" Extension="png"/>
  <Default ContentType="application/vnd.openxmlformats-package.relationships+xml" Extension="rels"/>
  <Default ContentType="image/tiff" Extension="tiff"/>
  <Default ContentType="application/xml" Extension="xml"/>
  <Override ContentType="application/vnd.openxmlformats-officedocument.customXmlProperties+xml" PartName="/customXml/itemProps1.xml"/>
  <Override ContentType="application/vnd.openxmlformats-officedocument.customXmlProperties+xml" PartName="/customXml/itemProps2.xml"/>
  <Override ContentType="application/vnd.openxmlformats-officedocument.customXmlProperties+xml" PartName="/customXml/itemProps3.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custom-properties+xml" PartName="/docProps/custom.xml"/>
  <Override ContentType="application/vnd.openxmlformats-officedocument.presentationml.handoutMaster+xml" PartName="/ppt/handoutMasters/handoutMaster1.xml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saveSubsetFonts="1">
  <p:sldMasterIdLst>
    <p:sldMasterId r:id="rId4" id="2147483648"/>
  </p:sldMasterIdLst>
  <p:notesMasterIdLst>
    <p:notesMasterId r:id="rId5"/>
  </p:notesMasterIdLst>
  <p:handoutMasterIdLst>
    <p:handoutMasterId r:id="rId6"/>
  </p:handoutMasterIdLst>
  <p:sldIdLst>
    <p:sldId r:id="rId7" id="256"/>
    <p:sldId r:id="rId8" id="257"/>
    <p:sldId r:id="rId9" id="258"/>
    <p:sldId r:id="rId10" id="259"/>
    <p:sldId r:id="rId11" id="260"/>
    <p:sldId r:id="rId12" id="261"/>
    <p:sldId r:id="rId13" id="262"/>
    <p:sldId r:id="rId14" id="263"/>
    <p:sldId r:id="rId15" id="264"/>
    <p:sldId r:id="rId16" id="265"/>
    <p:sldId r:id="rId17" id="266"/>
    <p:sldId r:id="rId18" id="267"/>
    <p:sldId r:id="rId19" id="268"/>
    <p:sldId r:id="rId20" id="269"/>
    <p:sldId r:id="rId21" id="270"/>
    <p:sldId r:id="rId22" id="271"/>
    <p:sldId r:id="rId23" id="272"/>
    <p:sldId r:id="rId24" id="273"/>
    <p:sldId r:id="rId25" id="274"/>
    <p:sldId r:id="rId26" id="275"/>
    <p:sldId r:id="rId27" id="276"/>
    <p:sldId r:id="rId28" id="277"/>
    <p:sldId r:id="rId29" id="278"/>
    <p:sldId r:id="rId30" id="279"/>
    <p:sldId r:id="rId31" id="280"/>
    <p:sldId r:id="rId32" id="281"/>
    <p:sldId r:id="rId33" id="282"/>
  </p:sldIdLst>
  <p:sldSz cx="12188825" cy="6858000"/>
  <p:notesSz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cx="7010400" cy="9296400"/>
  <p:defaultText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defPPr>
      <a:defRPr lang="en-US">
        <a:uFillTx/>
      </a:defRPr>
    </a:defPPr>
    <a:lvl1pPr algn="l" fontAlgn="base" rtl="0">
      <a:spcBef>
        <a:spcPct val="0"/>
      </a:spcBef>
      <a:spcAft>
        <a:spcPct val="0"/>
      </a:spcAft>
      <a:defRPr kern="1200">
        <a:solidFill>
          <a:schemeClr val="tx1"/>
        </a:solidFill>
        <a:uFillTx/>
        <a:latin charset="0" typeface="Arial"/>
        <a:ea typeface="+mn-ea"/>
        <a:cs charset="0" typeface="Arial"/>
      </a:defRPr>
    </a:lvl1pPr>
    <a:lvl2pPr algn="l" fontAlgn="base" marL="457200" rtl="0">
      <a:spcBef>
        <a:spcPct val="0"/>
      </a:spcBef>
      <a:spcAft>
        <a:spcPct val="0"/>
      </a:spcAft>
      <a:defRPr kern="1200">
        <a:solidFill>
          <a:schemeClr val="tx1"/>
        </a:solidFill>
        <a:uFillTx/>
        <a:latin charset="0" typeface="Arial"/>
        <a:ea typeface="+mn-ea"/>
        <a:cs charset="0" typeface="Arial"/>
      </a:defRPr>
    </a:lvl2pPr>
    <a:lvl3pPr algn="l" fontAlgn="base" marL="914400" rtl="0">
      <a:spcBef>
        <a:spcPct val="0"/>
      </a:spcBef>
      <a:spcAft>
        <a:spcPct val="0"/>
      </a:spcAft>
      <a:defRPr kern="1200">
        <a:solidFill>
          <a:schemeClr val="tx1"/>
        </a:solidFill>
        <a:uFillTx/>
        <a:latin charset="0" typeface="Arial"/>
        <a:ea typeface="+mn-ea"/>
        <a:cs charset="0" typeface="Arial"/>
      </a:defRPr>
    </a:lvl3pPr>
    <a:lvl4pPr algn="l" fontAlgn="base" marL="1371600" rtl="0">
      <a:spcBef>
        <a:spcPct val="0"/>
      </a:spcBef>
      <a:spcAft>
        <a:spcPct val="0"/>
      </a:spcAft>
      <a:defRPr kern="1200">
        <a:solidFill>
          <a:schemeClr val="tx1"/>
        </a:solidFill>
        <a:uFillTx/>
        <a:latin charset="0" typeface="Arial"/>
        <a:ea typeface="+mn-ea"/>
        <a:cs charset="0" typeface="Arial"/>
      </a:defRPr>
    </a:lvl4pPr>
    <a:lvl5pPr algn="l" fontAlgn="base" marL="1828800" rtl="0">
      <a:spcBef>
        <a:spcPct val="0"/>
      </a:spcBef>
      <a:spcAft>
        <a:spcPct val="0"/>
      </a:spcAft>
      <a:defRPr kern="1200">
        <a:solidFill>
          <a:schemeClr val="tx1"/>
        </a:solidFill>
        <a:uFillTx/>
        <a:latin charset="0" typeface="Arial"/>
        <a:ea typeface="+mn-ea"/>
        <a:cs charset="0" typeface="Arial"/>
      </a:defRPr>
    </a:lvl5pPr>
    <a:lvl6pPr algn="l" defTabSz="914400" eaLnBrk="1" hangingPunct="1" latinLnBrk="0" marL="2286000" rtl="0">
      <a:defRPr kern="1200">
        <a:solidFill>
          <a:schemeClr val="tx1"/>
        </a:solidFill>
        <a:uFillTx/>
        <a:latin charset="0" typeface="Arial"/>
        <a:ea typeface="+mn-ea"/>
        <a:cs charset="0" typeface="Arial"/>
      </a:defRPr>
    </a:lvl6pPr>
    <a:lvl7pPr algn="l" defTabSz="914400" eaLnBrk="1" hangingPunct="1" latinLnBrk="0" marL="2743200" rtl="0">
      <a:defRPr kern="1200">
        <a:solidFill>
          <a:schemeClr val="tx1"/>
        </a:solidFill>
        <a:uFillTx/>
        <a:latin charset="0" typeface="Arial"/>
        <a:ea typeface="+mn-ea"/>
        <a:cs charset="0" typeface="Arial"/>
      </a:defRPr>
    </a:lvl7pPr>
    <a:lvl8pPr algn="l" defTabSz="914400" eaLnBrk="1" hangingPunct="1" latinLnBrk="0" marL="3200400" rtl="0">
      <a:defRPr kern="1200">
        <a:solidFill>
          <a:schemeClr val="tx1"/>
        </a:solidFill>
        <a:uFillTx/>
        <a:latin charset="0" typeface="Arial"/>
        <a:ea typeface="+mn-ea"/>
        <a:cs charset="0" typeface="Arial"/>
      </a:defRPr>
    </a:lvl8pPr>
    <a:lvl9pPr algn="l" defTabSz="914400" eaLnBrk="1" hangingPunct="1" latinLnBrk="0" marL="3657600" rtl="0">
      <a:defRPr kern="1200">
        <a:solidFill>
          <a:schemeClr val="tx1"/>
        </a:solidFill>
        <a:uFillTx/>
        <a:latin charset="0" typeface="Arial"/>
        <a:ea typeface="+mn-ea"/>
        <a:cs charset="0" typeface="Arial"/>
      </a:defRPr>
    </a:lvl9pPr>
  </p:defaultTextStyle>
</p:presentation>
</file>

<file path=ppt/presProps.xml><?xml version="1.0" encoding="utf-8"?>
<p:presentationPr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showPr showNarration="1">
    <p:present/>
    <p:sldAll/>
    <p:penCl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<a:srgbClr val="FF0000"/>
    </p:penClr>
  </p:showPr>
</p:presentationPr>
</file>

<file path=ppt/tableStyles.xml><?xml version="1.0" encoding="utf-8"?>
<a:tblStyleLst xmlns:a="http://schemas.openxmlformats.org/drawingml/2006/main"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p="http://schemas.openxmlformats.org/presentationml/2006/main" xmlns:s="http://schemas.openxmlformats.org/officeDocument/2006/sharedTypes" xmlns:r="http://schemas.openxmlformats.org/officeDocument/2006/relationships" xmlns:dgm="http://schemas.openxmlformats.org/drawingml/2006/diagram" xmlns:wpc="http://schemas.microsoft.com/office/word/2010/wordprocessingCanvas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cmpd="sng" w="12700">
              <a:solidFill>
                <a:schemeClr val="lt1"/>
              </a:solidFill>
            </a:ln>
          </a:left>
          <a:right>
            <a:ln cmpd="sng" w="12700">
              <a:solidFill>
                <a:schemeClr val="lt1"/>
              </a:solidFill>
            </a:ln>
          </a:right>
          <a:top>
            <a:ln cmpd="sng" w="12700">
              <a:solidFill>
                <a:schemeClr val="lt1"/>
              </a:solidFill>
            </a:ln>
          </a:top>
          <a:bottom>
            <a:ln cmpd="sng" w="12700">
              <a:solidFill>
                <a:schemeClr val="lt1"/>
              </a:solidFill>
            </a:ln>
          </a:bottom>
          <a:insideH>
            <a:ln cmpd="sng" w="12700">
              <a:solidFill>
                <a:schemeClr val="lt1"/>
              </a:solidFill>
            </a:ln>
          </a:insideH>
          <a:insideV>
            <a:ln cmpd="sng"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cmpd="sng"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cmpd="sng"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srgbClr val="000000"/>
        </a:fontRef>
        <a:schemeClr val="dk1"/>
      </a:tcTxStyle>
      <a:tcStyle>
        <a:tcBdr>
          <a:left>
            <a:ln cmpd="sng" w="12700">
              <a:solidFill>
                <a:schemeClr val="lt1"/>
              </a:solidFill>
            </a:ln>
          </a:left>
          <a:right>
            <a:ln cmpd="sng" w="12700">
              <a:solidFill>
                <a:schemeClr val="lt1"/>
              </a:solidFill>
            </a:ln>
          </a:right>
          <a:top>
            <a:ln cmpd="sng" w="12700">
              <a:solidFill>
                <a:schemeClr val="lt1"/>
              </a:solidFill>
            </a:ln>
          </a:top>
          <a:bottom>
            <a:ln cmpd="sng" w="12700">
              <a:solidFill>
                <a:schemeClr val="lt1"/>
              </a:solidFill>
            </a:ln>
          </a:bottom>
          <a:insideH>
            <a:ln cmpd="sng" w="12700">
              <a:solidFill>
                <a:schemeClr val="lt1"/>
              </a:solidFill>
            </a:ln>
          </a:insideH>
          <a:insideV>
            <a:ln cmpd="sng" w="12700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cmpd="sng" w="38100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cmpd="sng" w="38100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cmpd="sng" w="25400">
              <a:solidFill>
                <a:schemeClr val="dk1"/>
              </a:solidFill>
            </a:ln>
          </a:top>
          <a:bottom>
            <a:ln cmpd="sng" w="25400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cmpd="dbl" w="50800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rgbClr val="000000"/>
        </a:fontRef>
        <a:schemeClr val="dk1"/>
      </a:tcTxStyle>
      <a:tcStyle>
        <a:tcBdr/>
      </a:tcStyle>
    </a:seCell>
    <a:swCell>
      <a:tcTxStyle b="on">
        <a:fontRef idx="minor">
          <a:srgbClr val="000000"/>
        </a:fontRef>
        <a:schemeClr val="dk1"/>
      </a:tcTxStyle>
      <a:tcStyle>
        <a:tcBdr/>
      </a:tcStyle>
    </a:swCell>
    <a:firstRow>
      <a:tcTxStyle b="on">
        <a:fontRef idx="minor">
          <a:srgbClr val="000000"/>
        </a:fontRef>
        <a:schemeClr val="lt1"/>
      </a:tcTxStyle>
      <a:tcStyle>
        <a:tcBdr>
          <a:bottom>
            <a:ln cmpd="sng" w="25400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cmpd="sng" w="12700">
              <a:solidFill>
                <a:schemeClr val="accent1"/>
              </a:solidFill>
            </a:ln>
          </a:top>
          <a:bottom>
            <a:ln cmpd="sng" w="12700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cmpd="sng" w="12700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cmpd="sng" w="12700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cmpd="sng" w="12700">
              <a:solidFill>
                <a:schemeClr val="accent3"/>
              </a:solidFill>
            </a:ln>
          </a:top>
          <a:bottom>
            <a:ln cmpd="sng" w="12700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cmpd="sng" w="12700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cmpd="sng" w="12700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cmpd="sng" w="12700">
              <a:solidFill>
                <a:schemeClr val="accent5"/>
              </a:solidFill>
            </a:ln>
          </a:top>
          <a:bottom>
            <a:ln cmpd="sng" w="12700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cmpd="sng" w="12700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cmpd="sng" w="12700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cmpd="sng" w="12700">
              <a:solidFill>
                <a:schemeClr val="accent2"/>
              </a:solidFill>
            </a:ln>
          </a:top>
          <a:bottom>
            <a:ln cmpd="sng" w="12700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cmpd="sng" w="12700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cmpd="sng" w="12700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srgbClr val="000000"/>
        </a:fontRef>
        <a:schemeClr val="dk1"/>
      </a:tcTxStyle>
      <a:tcStyle>
        <a:tcBdr>
          <a:left>
            <a:ln cmpd="sng" w="12700">
              <a:solidFill>
                <a:schemeClr val="lt1"/>
              </a:solidFill>
            </a:ln>
          </a:left>
          <a:right>
            <a:ln cmpd="sng" w="12700">
              <a:solidFill>
                <a:schemeClr val="lt1"/>
              </a:solidFill>
            </a:ln>
          </a:right>
          <a:top>
            <a:ln cmpd="sng" w="12700">
              <a:solidFill>
                <a:schemeClr val="lt1"/>
              </a:solidFill>
            </a:ln>
          </a:top>
          <a:bottom>
            <a:ln cmpd="sng" w="12700">
              <a:solidFill>
                <a:schemeClr val="lt1"/>
              </a:solidFill>
            </a:ln>
          </a:bottom>
          <a:insideH>
            <a:ln cmpd="sng" w="12700">
              <a:solidFill>
                <a:schemeClr val="lt1"/>
              </a:solidFill>
            </a:ln>
          </a:insideH>
          <a:insideV>
            <a:ln cmpd="sng" w="12700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cmpd="sng" w="38100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cmpd="sng" w="38100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cmpd="sng" w="12700">
              <a:solidFill>
                <a:schemeClr val="accent4"/>
              </a:solidFill>
            </a:ln>
          </a:top>
          <a:bottom>
            <a:ln cmpd="sng" w="12700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cmpd="sng" w="12700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cmpd="sng" w="12700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normalViewPr horzBarState="maximized">
    <p:restoredLeft autoAdjust="0" sz="15272"/>
    <p:restoredTop autoAdjust="0" sz="98749"/>
  </p:normalViewPr>
  <p:slideViewPr>
    <p:cSldViewPr showGuides="1" snapToGrid="0">
      <p:cViewPr varScale="1">
        <p:sca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sx d="100" n="91"/>
          <a:sy d="100" n="91"/>
        </p:scale>
        <p:origin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x="192" y="688"/>
      </p:cViewPr>
      <p:guideLst>
        <p:guide orient="horz" pos="4153"/>
        <p:guide pos="282"/>
      </p:guideLst>
    </p:cSldViewPr>
  </p:slideViewPr>
  <p:notesTextViewPr>
    <p:cViewPr>
      <p:sca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sx d="1" n="1"/>
        <a:sy d="1" n="1"/>
      </p:scale>
      <p:origin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x="0" y="0"/>
    </p:cViewPr>
  </p:notesTextViewPr>
  <p:sorterViewPr>
    <p:cViewPr>
      <p:sca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sx d="100" n="60"/>
        <a:sy d="100" n="60"/>
      </p:scale>
      <p:origin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x="0" y="0"/>
    </p:cViewPr>
  </p:sorterViewPr>
  <p:notesViewPr>
    <p:cSldViewPr showGuides="1" snapToGrid="0">
      <p:cViewPr varScale="1">
        <p:sca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sx d="100" n="55"/>
          <a:sy d="100" n="55"/>
        </p:scale>
        <p:origin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x="-1472" y="-64"/>
      </p:cViewPr>
      <p:guideLst>
        <p:guide orient="horz" pos="2928"/>
        <p:guide pos="2208"/>
      </p:guideLst>
    </p:cSldViewPr>
  </p:notesViewPr>
  <p:gridSpacing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cx="76200" cy="76200"/>
</p:viewPr>
</file>

<file path=ppt/_rels/presentation.xml.rels><?xml version="1.0" standalone="yes" ?><Relationships xmlns="http://schemas.openxmlformats.org/package/2006/relationships"><Relationship Id="rId1" Target="presProps.xml" Type="http://schemas.openxmlformats.org/officeDocument/2006/relationships/presProps"></Relationship><Relationship Id="rId2" Target="tableStyles.xml" Type="http://schemas.openxmlformats.org/officeDocument/2006/relationships/tableStyles"></Relationship><Relationship Id="rId3" Target="viewProps.xml" Type="http://schemas.openxmlformats.org/officeDocument/2006/relationships/viewProps"></Relationship><Relationship Id="rId4" Target="slideMasters/slideMaster1.xml" Type="http://schemas.openxmlformats.org/officeDocument/2006/relationships/slideMaster"></Relationship><Relationship Id="rId5" Target="notesMasters/notesMaster1.xml" Type="http://schemas.openxmlformats.org/officeDocument/2006/relationships/notesMaster"></Relationship><Relationship Id="rId6" Target="handoutMasters/handoutMaster1.xml" Type="http://schemas.openxmlformats.org/officeDocument/2006/relationships/handoutMaster"></Relationship><Relationship Id="rId7" Target="slides/slide1.xml" Type="http://schemas.openxmlformats.org/officeDocument/2006/relationships/slide"></Relationship><Relationship Id="rId8" Target="slides/slide2.xml" Type="http://schemas.openxmlformats.org/officeDocument/2006/relationships/slide"></Relationship><Relationship Id="rId9" Target="slides/slide3.xml" Type="http://schemas.openxmlformats.org/officeDocument/2006/relationships/slide"></Relationship><Relationship Id="rId10" Target="slides/slide4.xml" Type="http://schemas.openxmlformats.org/officeDocument/2006/relationships/slide"></Relationship><Relationship Id="rId11" Target="slides/slide5.xml" Type="http://schemas.openxmlformats.org/officeDocument/2006/relationships/slide"></Relationship><Relationship Id="rId12" Target="slides/slide6.xml" Type="http://schemas.openxmlformats.org/officeDocument/2006/relationships/slide"></Relationship><Relationship Id="rId13" Target="slides/slide7.xml" Type="http://schemas.openxmlformats.org/officeDocument/2006/relationships/slide"></Relationship><Relationship Id="rId14" Target="slides/slide8.xml" Type="http://schemas.openxmlformats.org/officeDocument/2006/relationships/slide"></Relationship><Relationship Id="rId15" Target="slides/slide9.xml" Type="http://schemas.openxmlformats.org/officeDocument/2006/relationships/slide"></Relationship><Relationship Id="rId16" Target="slides/slide10.xml" Type="http://schemas.openxmlformats.org/officeDocument/2006/relationships/slide"></Relationship><Relationship Id="rId17" Target="slides/slide11.xml" Type="http://schemas.openxmlformats.org/officeDocument/2006/relationships/slide"></Relationship><Relationship Id="rId18" Target="slides/slide12.xml" Type="http://schemas.openxmlformats.org/officeDocument/2006/relationships/slide"></Relationship><Relationship Id="rId19" Target="slides/slide13.xml" Type="http://schemas.openxmlformats.org/officeDocument/2006/relationships/slide"></Relationship><Relationship Id="rId20" Target="slides/slide14.xml" Type="http://schemas.openxmlformats.org/officeDocument/2006/relationships/slide"></Relationship><Relationship Id="rId21" Target="slides/slide15.xml" Type="http://schemas.openxmlformats.org/officeDocument/2006/relationships/slide"></Relationship><Relationship Id="rId22" Target="slides/slide16.xml" Type="http://schemas.openxmlformats.org/officeDocument/2006/relationships/slide"></Relationship><Relationship Id="rId23" Target="slides/slide17.xml" Type="http://schemas.openxmlformats.org/officeDocument/2006/relationships/slide"></Relationship><Relationship Id="rId24" Target="slides/slide18.xml" Type="http://schemas.openxmlformats.org/officeDocument/2006/relationships/slide"></Relationship><Relationship Id="rId25" Target="slides/slide19.xml" Type="http://schemas.openxmlformats.org/officeDocument/2006/relationships/slide"></Relationship><Relationship Id="rId26" Target="slides/slide20.xml" Type="http://schemas.openxmlformats.org/officeDocument/2006/relationships/slide"></Relationship><Relationship Id="rId27" Target="slides/slide21.xml" Type="http://schemas.openxmlformats.org/officeDocument/2006/relationships/slide"></Relationship><Relationship Id="rId28" Target="slides/slide22.xml" Type="http://schemas.openxmlformats.org/officeDocument/2006/relationships/slide"></Relationship><Relationship Id="rId29" Target="slides/slide23.xml" Type="http://schemas.openxmlformats.org/officeDocument/2006/relationships/slide"></Relationship><Relationship Id="rId30" Target="slides/slide24.xml" Type="http://schemas.openxmlformats.org/officeDocument/2006/relationships/slide"></Relationship><Relationship Id="rId31" Target="slides/slide25.xml" Type="http://schemas.openxmlformats.org/officeDocument/2006/relationships/slide"></Relationship><Relationship Id="rId32" Target="slides/slide26.xml" Type="http://schemas.openxmlformats.org/officeDocument/2006/relationships/slide"></Relationship><Relationship Id="rId33" Target="slides/slide27.xml" Type="http://schemas.openxmlformats.org/officeDocument/2006/relationships/slide"></Relationship><Relationship Id="rId34" Target="theme/theme1.xml" Type="http://schemas.openxmlformats.org/officeDocument/2006/relationships/theme"></Relationship></Relationships>
</file>

<file path=ppt/handoutMasters/_rels/handoutMaster1.xml.rels><?xml version="1.0" standalone="yes" ?><Relationships xmlns="http://schemas.openxmlformats.org/package/2006/relationships"><Relationship Id="rId1" Target="../theme/theme3.xml" Type="http://schemas.openxmlformats.org/officeDocument/2006/relationships/theme"></Relationship></Relationships>
</file>

<file path=ppt/handoutMasters/handoutMaster1.xml><?xml version="1.0" encoding="utf-8"?>
<p:handoutMaster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bg>
      <p:bgRef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x="1001">
        <a:schemeClr val="bg1"/>
      </p:bgRef>
    </p:bg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Header Placeholder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sz="quarter" type="hd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0" y="0"/>
            <a:ext cx="3038475" cy="465138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bIns="45720" lIns="91440" rIns="91440" rtlCol="0" tIns="45720" vert="horz"/>
          <a:lstStyle>
            <a:lvl1pPr algn="l">
              <a:defRPr sz="1200">
                <a:uFillTx/>
              </a:defRPr>
            </a:lvl1pPr>
          </a:lstStyle>
          <a:p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Date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sz="quarter" type="dt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970338" y="0"/>
            <a:ext cx="3038475" cy="465138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bIns="45720" lIns="91440" rIns="91440" rtlCol="0" tIns="45720" vert="horz"/>
          <a:lstStyle>
            <a:lvl1pPr algn="r">
              <a:defRPr sz="1200">
                <a:uFillTx/>
              </a:defRPr>
            </a:lvl1pPr>
          </a:lstStyle>
          <a:p>
            <a:fld id="{0B842F42-2CE9-4E35-95C1-410DC08A50B1}" type="datetimeFigureOut">
              <a:rPr lang="en-US" smtClean="0">
                <a:uFillTx/>
              </a:rPr>
              <a:t>8/4/19</a:t>
            </a:fld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Footer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2" sz="quarter" type="ft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0" y="8829675"/>
            <a:ext cx="3038475" cy="465138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bIns="45720" lIns="91440" rIns="91440" rtlCol="0" tIns="45720" vert="horz"/>
          <a:lstStyle>
            <a:lvl1pPr algn="l">
              <a:defRPr sz="1200">
                <a:uFillTx/>
              </a:defRPr>
            </a:lvl1pPr>
          </a:lstStyle>
          <a:p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" name="Slide Number Placeholder 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3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970338" y="8829675"/>
            <a:ext cx="3038475" cy="465138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bIns="45720" lIns="91440" rIns="91440" rtlCol="0" tIns="45720" vert="horz"/>
          <a:lstStyle>
            <a:lvl1pPr algn="r">
              <a:defRPr sz="1200">
                <a:uFillTx/>
              </a:defRPr>
            </a:lvl1pPr>
          </a:lstStyle>
          <a:p>
            <a:fld id="{26F2E89A-4FDF-4617-8DDF-BE2769EE821E}" type="slidenum">
              <a:rPr lang="en-US" smtClean="0">
                <a:uFillTx/>
              </a:rPr>
              <a:t>‹#›</a:t>
            </a:fld>
            <a:endParaRPr dirty="0" lang="en-US">
              <a:uFillTx/>
            </a:endParaRPr>
          </a:p>
        </p:txBody>
      </p:sp>
    </p:spTree>
  </p:cSld>
  <p:clrMap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accent1="accent1" accent2="accent2" accent3="accent3" accent4="accent4" accent5="accent5" accent6="accent6" bg1="lt1" bg2="lt2" folHlink="folHlink" hlink="hlink" tx1="dk1" tx2="dk2"/>
</p:handoutMaster>
</file>

<file path=ppt/notesMasters/_rels/notesMaster1.xml.rels><?xml version="1.0" standalone="yes" ?><Relationships xmlns="http://schemas.openxmlformats.org/package/2006/relationships"><Relationship Id="rId1" Target="../theme/theme2.xml" Type="http://schemas.openxmlformats.org/officeDocument/2006/relationships/theme"></Relationship></Relationships>
</file>

<file path=ppt/notesMasters/notesMaster1.xml><?xml version="1.0" encoding="utf-8"?>
<p:notesMaster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bg>
      <p:bgRef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x="1001">
        <a:schemeClr val="bg1"/>
      </p:bgRef>
    </p:bg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Header Placeholder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sz="quarter" type="hd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0" y="0"/>
            <a:ext cx="3038475" cy="465138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bIns="45720" lIns="91440" rIns="91440" rtlCol="0" tIns="45720" vert="horz"/>
          <a:lstStyle>
            <a:lvl1pPr algn="l">
              <a:defRPr sz="1200">
                <a:uFillTx/>
              </a:defRPr>
            </a:lvl1pPr>
          </a:lstStyle>
          <a:p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Date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type="dt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970338" y="0"/>
            <a:ext cx="3038475" cy="465138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bIns="45720" lIns="91440" rIns="91440" rtlCol="0" tIns="45720" vert="horz"/>
          <a:lstStyle>
            <a:lvl1pPr algn="r">
              <a:defRPr sz="1200">
                <a:uFillTx/>
              </a:defRPr>
            </a:lvl1pPr>
          </a:lstStyle>
          <a:p>
            <a:fld id="{6F282904-F315-4730-8D91-37D99E141A6F}" type="datetimeFigureOut">
              <a:rPr lang="en-US" smtClean="0">
                <a:uFillTx/>
              </a:rPr>
              <a:t>8/4/19</a:t>
            </a:fld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Slide Image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07988" y="696913"/>
            <a:ext cx="6194425" cy="348615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45720" lIns="91440" rIns="91440" rtlCol="0" tIns="45720" vert="horz"/>
          <a:lstStyle/>
          <a:p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" name="Notes Placeholder 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3" sz="quarter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701675" y="4416425"/>
            <a:ext cx="5607050" cy="4183063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bIns="45720" lIns="91440" rIns="91440" rtlCol="0" tIns="45720" vert="horz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" name="Footer Placeholder 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4" sz="quarter" type="ft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0" y="8829675"/>
            <a:ext cx="3038475" cy="465138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bIns="45720" lIns="91440" rIns="91440" rtlCol="0" tIns="45720" vert="horz"/>
          <a:lstStyle>
            <a:lvl1pPr algn="l">
              <a:defRPr sz="1200">
                <a:uFillTx/>
              </a:defRPr>
            </a:lvl1pPr>
          </a:lstStyle>
          <a:p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7" name="Slide Number Placeholder 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5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970338" y="8829675"/>
            <a:ext cx="3038475" cy="465138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bIns="45720" lIns="91440" rIns="91440" rtlCol="0" tIns="45720" vert="horz"/>
          <a:lstStyle>
            <a:lvl1pPr algn="r">
              <a:defRPr sz="1200">
                <a:uFillTx/>
              </a:defRPr>
            </a:lvl1pPr>
          </a:lstStyle>
          <a:p>
            <a:fld id="{54E672D7-8E2D-4611-973D-F4591A707C34}" type="slidenum">
              <a:rPr lang="en-US" smtClean="0">
                <a:uFillTx/>
              </a:rPr>
              <a:t>‹#›</a:t>
            </a:fld>
            <a:endParaRPr dirty="0" lang="en-US">
              <a:uFillTx/>
            </a:endParaRPr>
          </a:p>
        </p:txBody>
      </p:sp>
    </p:spTree>
  </p:cSld>
  <p:clrMap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accent1="accent1" accent2="accent2" accent3="accent3" accent4="accent4" accent5="accent5" accent6="accent6" bg1="lt1" bg2="lt2" folHlink="folHlink" hlink="hlink" tx1="dk1" tx2="dk2"/>
  <p:notes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lvl1pPr algn="l" defTabSz="914400" eaLnBrk="1" hangingPunct="1" latinLnBrk="0" marL="0" rtl="0">
      <a:defRPr kern="1200" sz="1200">
        <a:solidFill>
          <a:schemeClr val="tx1"/>
        </a:solidFill>
        <a:uFillTx/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200">
        <a:solidFill>
          <a:schemeClr val="tx1"/>
        </a:solidFill>
        <a:uFillTx/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200">
        <a:solidFill>
          <a:schemeClr val="tx1"/>
        </a:solidFill>
        <a:uFillTx/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200">
        <a:solidFill>
          <a:schemeClr val="tx1"/>
        </a:solidFill>
        <a:uFillTx/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200">
        <a:solidFill>
          <a:schemeClr val="tx1"/>
        </a:solidFill>
        <a:uFillTx/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200">
        <a:solidFill>
          <a:schemeClr val="tx1"/>
        </a:solidFill>
        <a:uFillTx/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200">
        <a:solidFill>
          <a:schemeClr val="tx1"/>
        </a:solidFill>
        <a:uFillTx/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200">
        <a:solidFill>
          <a:schemeClr val="tx1"/>
        </a:solidFill>
        <a:uFillTx/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slideLayouts/_rels/slideLayout1.xml.rels><?xml version="1.0" standalone="yes" ?><Relationships xmlns="http://schemas.openxmlformats.org/package/2006/relationships"><Relationship Id="rId1" Target="../media/image3.png" Type="http://schemas.openxmlformats.org/officeDocument/2006/relationships/image"></Relationship><Relationship Id="rId2" Target="../media/image4.png" Type="http://schemas.openxmlformats.org/officeDocument/2006/relationships/image"></Relationship><Relationship Id="rId3" Target="../media/image5.png" Type="http://schemas.openxmlformats.org/officeDocument/2006/relationships/image"></Relationship><Relationship Id="rId4" Target="../media/image2.png" Type="http://schemas.openxmlformats.org/officeDocument/2006/relationships/image"></Relationship><Relationship Id="rId5" Target="../slideMasters/slideMaster1.xml" Type="http://schemas.openxmlformats.org/officeDocument/2006/relationships/slideMaster"></Relationship></Relationships>
</file>

<file path=ppt/slideLayouts/_rels/slideLayout2.xml.rels><?xml version="1.0" standalone="yes" ?><Relationships xmlns="http://schemas.openxmlformats.org/package/2006/relationships"><Relationship Id="rId1" Target="../slideMasters/slideMaster1.xml" Type="http://schemas.openxmlformats.org/officeDocument/2006/relationships/slideMaster"></Relationship></Relationships>
</file>

<file path=ppt/slideLayouts/_rels/slideLayout3.xml.rels><?xml version="1.0" standalone="yes" ?><Relationships xmlns="http://schemas.openxmlformats.org/package/2006/relationships"><Relationship Id="rId1" Target="../slideMasters/slideMaster1.xml" Type="http://schemas.openxmlformats.org/officeDocument/2006/relationships/slideMaster"></Relationship></Relationships>
</file>

<file path=ppt/slideLayouts/_rels/slideLayout4.xml.rels><?xml version="1.0" standalone="yes" ?><Relationships xmlns="http://schemas.openxmlformats.org/package/2006/relationships"><Relationship Id="rId1" Target="../slideMasters/slideMaster1.xml" Type="http://schemas.openxmlformats.org/officeDocument/2006/relationships/slideMaster"></Relationship></Relationships>
</file>

<file path=ppt/slideLayouts/_rels/slideLayout5.xml.rels><?xml version="1.0" standalone="yes" ?><Relationships xmlns="http://schemas.openxmlformats.org/package/2006/relationships"><Relationship Id="rId1" Target="../media/image3.png" Type="http://schemas.openxmlformats.org/officeDocument/2006/relationships/image"></Relationship><Relationship Id="rId2" Target="../slideMasters/slideMaster1.xml" Type="http://schemas.openxmlformats.org/officeDocument/2006/relationships/slideMaster"></Relationship></Relationships>
</file>

<file path=ppt/slideLayouts/_rels/slideLayout6.xml.rels><?xml version="1.0" standalone="yes" ?><Relationships xmlns="http://schemas.openxmlformats.org/package/2006/relationships"><Relationship Id="rId1" Target="../slideMasters/slideMaster1.xml" Type="http://schemas.openxmlformats.org/officeDocument/2006/relationships/slideMaster"></Relationship></Relationships>
</file>

<file path=ppt/slideLayouts/slideLayout1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preserve="1" showMasterSp="0" type="title">
  <p:cSld name="7_Title Slide"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2" name="Rectangle 2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 userDrawn="1"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20" compatLnSpc="1" forceAA="0" fromWordArt="0" horzOverflow="overflow" lIns="45720" numCol="1" rIns="45720" rot="0" rtlCol="0" spcFirstLastPara="0" tIns="45720" vert="horz" vertOverflow="overflow" wrap="square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dirty="0" lang="en-US">
              <a:solidFill>
                <a:schemeClr val="tx1"/>
              </a:solidFill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 userDrawn="1">
            <p:ph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65760" y="411480"/>
            <a:ext cx="6962455" cy="510909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>
            <a:lvl1pPr algn="l">
              <a:defRPr b="1" sz="3200">
                <a:solidFill>
                  <a:schemeClr val="tx1"/>
                </a:solidFill>
                <a:uFillTx/>
                <a:latin typeface="+mn-lt"/>
              </a:defRPr>
            </a:lvl1pPr>
          </a:lstStyle>
          <a:p>
            <a:r>
              <a:rPr dirty="0" lang="en-US">
                <a:uFillTx/>
              </a:rPr>
              <a:t>Click to edit Master title style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Subtitle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 userDrawn="1">
            <p:ph idx="1" type="sub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65760" y="1903575"/>
            <a:ext cx="6962456" cy="2778498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>
            <a:lvl1pPr algn="l" indent="0" marL="0">
              <a:buNone/>
              <a:defRPr sz="2400">
                <a:solidFill>
                  <a:schemeClr val="tx1"/>
                </a:solidFill>
                <a:uFillTx/>
                <a:latin charset="0" panose="020B0604020202020204" pitchFamily="34" typeface="Arial"/>
                <a:cs charset="0" panose="020B0604020202020204" pitchFamily="34" typeface="Arial"/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r>
              <a:rPr dirty="0" lang="en-US">
                <a:uFillTx/>
              </a:rPr>
              <a:t>Click to edit Master subtitle style</a:t>
            </a: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2" name="Picture 11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/>
          </p:cNvPicPr>
          <p:nvPr userDrawn="1"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1" cstate="print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256801" y="4458940"/>
            <a:ext cx="3047137" cy="1389960"/>
          </a:xfrm>
          <a:prstGeom prst="rect">
            <a:avLst/>
          </a:prstGeom>
        </p:spPr>
      </p:pic>
      <p:grpSp>
        <p:nvGrp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3" name="Group 12"/>
  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 userDrawn="1"/>
        </p:nvGrpSpPr>
  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-4595" y="6002316"/>
            <a:ext cx="12198096" cy="27432"/>
            <a:chOff x="-9675" y="6830568"/>
            <a:chExt cx="9176303" cy="27432"/>
          </a:xfrm>
        </p:grpSpPr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4" name="Rectangle 13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 userDrawn="1"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dir="t" rig="threePt">
                <a:rot lat="0" lon="0" rev="1200000"/>
              </a:lightRig>
            </a:scene3d>
          </p:spPr>
  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45720" compatLnSpc="1" forceAA="0" fromWordArt="0" horzOverflow="overflow" lIns="45720" numCol="1" rIns="45720" rot="0" rtlCol="0" spcFirstLastPara="0" tIns="45720" vert="horz" vertOverflow="overflow" wrap="square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dirty="0" lang="en-US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5" name="Rectangle 14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 userDrawn="1"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dir="t" rig="threePt">
                <a:rot lat="0" lon="0" rev="1200000"/>
              </a:lightRig>
            </a:scene3d>
          </p:spPr>
  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45720" compatLnSpc="1" forceAA="0" fromWordArt="0" horzOverflow="overflow" lIns="45720" numCol="1" rIns="45720" rot="0" rtlCol="0" spcFirstLastPara="0" tIns="45720" vert="horz" vertOverflow="overflow" wrap="square">
              <a:prstTxWarp prst="textNoShape">
                <a:avLst/>
              </a:prstTxWarp>
              <a:noAutofit/>
            </a:bodyPr>
            <a:lstStyle/>
            <a:p>
              <a:pPr algn="ctr" lvl="0">
                <a:lnSpc>
                  <a:spcPct val="90000"/>
                </a:lnSpc>
              </a:pPr>
              <a:endParaRPr dirty="0" lang="en-US">
                <a:solidFill>
                  <a:schemeClr val="tx1"/>
                </a:solidFill>
                <a:uFillTx/>
              </a:endParaRPr>
            </a:p>
          </p:txBody>
        </p:sp>
      </p:grp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6" name="Picture 15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/>
          </p:cNvPicPr>
          <p:nvPr userDrawn="1"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2" cstate="print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646465" y="6234272"/>
            <a:ext cx="2588698" cy="430836"/>
          </a:xfrm>
          <a:prstGeom prst="rect">
            <a:avLst/>
          </a:prstGeom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7" name="Picture 16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/>
          </p:cNvPicPr>
          <p:nvPr userDrawn="1"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3" cstate="print"/>
          <a:srcRect b="70693"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35845" y="6219281"/>
            <a:ext cx="1469261" cy="460818"/>
          </a:xfrm>
          <a:prstGeom prst="rect">
            <a:avLst/>
          </a:prstGeom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IDEAS_logo.png" id="18" name="Picture 17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/>
          </p:cNvPicPr>
          <p:nvPr userDrawn="1"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4" cstate="print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7027425" y="6133571"/>
            <a:ext cx="1845330" cy="640080"/>
          </a:xfrm>
          <a:prstGeom prst="rect">
            <a:avLst/>
          </a:prstGeom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Layout>
</file>

<file path=ppt/slideLayouts/slideLayout2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preserve="1" type="obj">
  <p:cSld name="Title and Content"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65760" y="411480"/>
            <a:ext cx="11372473" cy="510909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/>
          <a:lstStyle/>
          <a:p>
            <a:r>
              <a:rPr dirty="0" lang="en-US">
                <a:uFillTx/>
              </a:rPr>
              <a:t>Click to edit Master title style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Conten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65760" y="1615440"/>
            <a:ext cx="11369809" cy="4047778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>
            <a:lvl1pPr>
              <a:defRPr>
                <a:uFillTx/>
                <a:latin charset="0" panose="020B0604020202020204" pitchFamily="34" typeface="Arial"/>
                <a:cs charset="0" panose="020B0604020202020204" pitchFamily="34" typeface="Arial"/>
              </a:defRPr>
            </a:lvl1pPr>
            <a:lvl2pPr>
              <a:defRPr>
                <a:uFillTx/>
                <a:latin charset="0" panose="020B0604020202020204" pitchFamily="34" typeface="Arial"/>
                <a:cs charset="0" panose="020B0604020202020204" pitchFamily="34" typeface="Arial"/>
              </a:defRPr>
            </a:lvl2pPr>
            <a:lvl3pPr>
              <a:defRPr>
                <a:uFillTx/>
                <a:latin charset="0" panose="020B0604020202020204" pitchFamily="34" typeface="Arial"/>
                <a:cs charset="0" panose="020B0604020202020204" pitchFamily="34" typeface="Arial"/>
              </a:defRPr>
            </a:lvl3pPr>
            <a:lvl4pPr>
              <a:defRPr>
                <a:uFillTx/>
                <a:latin charset="0" panose="020B0604020202020204" pitchFamily="34" typeface="Arial"/>
                <a:cs charset="0" panose="020B0604020202020204" pitchFamily="34" typeface="Arial"/>
              </a:defRPr>
            </a:lvl4pPr>
            <a:lvl5pPr indent="-222250" marL="1482725">
              <a:buFont charset="0" panose="020B0604020202020204" pitchFamily="34" typeface="Arial"/>
              <a:buChar char="•"/>
              <a:defRPr>
                <a:uFillTx/>
                <a:latin charset="0" panose="020B0604020202020204" pitchFamily="34" typeface="Arial"/>
                <a:cs charset="0" panose="020B0604020202020204" pitchFamily="34" typeface="Arial"/>
              </a:defRPr>
            </a:lvl5pPr>
          </a:lstStyle>
          <a:p>
            <a:pPr lvl="0"/>
            <a:r>
              <a:rPr dirty="0" lang="en-US">
                <a:uFillTx/>
              </a:rPr>
              <a:t>Click to edit Master text styles</a:t>
            </a:r>
          </a:p>
          <a:p>
            <a:pPr lvl="1"/>
            <a:r>
              <a:rPr dirty="0" lang="en-US">
                <a:uFillTx/>
              </a:rPr>
              <a:t>Second level</a:t>
            </a:r>
          </a:p>
          <a:p>
            <a:pPr lvl="2"/>
            <a:r>
              <a:rPr dirty="0" lang="en-US">
                <a:uFillTx/>
              </a:rPr>
              <a:t>Third level</a:t>
            </a:r>
          </a:p>
          <a:p>
            <a:pPr lvl="3"/>
            <a:r>
              <a:rPr dirty="0" lang="en-US">
                <a:uFillTx/>
              </a:rPr>
              <a:t>Fourth level</a:t>
            </a:r>
          </a:p>
          <a:p>
            <a:pPr lvl="4"/>
            <a:r>
              <a:rPr dirty="0" lang="en-US">
                <a:uFillTx/>
              </a:rPr>
              <a:t>Fifth level</a:t>
            </a: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Layout>
</file>

<file path=ppt/slideLayouts/slideLayout3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preserve="1" type="twoTxTwoObj">
  <p:cSld name="Comparison"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65760" y="410602"/>
            <a:ext cx="11375136" cy="877824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>
            <a:lvl1pPr>
              <a:defRPr>
                <a:uFillTx/>
              </a:defRPr>
            </a:lvl1pPr>
          </a:lstStyle>
          <a:p>
            <a:r>
              <a:rPr dirty="0" lang="en-US">
                <a:uFillTx/>
              </a:rPr>
              <a:t>Click to edit Master title style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Tex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65760" y="1553612"/>
            <a:ext cx="5588582" cy="821190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/>
          <a:lstStyle>
            <a:lvl1pPr indent="0" marL="0">
              <a:buNone/>
              <a:defRPr b="1" sz="2400">
                <a:solidFill>
                  <a:schemeClr val="tx2"/>
                </a:solidFill>
                <a:uFillTx/>
              </a:defRPr>
            </a:lvl1pPr>
            <a:lvl2pPr indent="0" marL="457200">
              <a:buNone/>
              <a:defRPr b="1" sz="2000">
                <a:uFillTx/>
              </a:defRPr>
            </a:lvl2pPr>
            <a:lvl3pPr indent="0" marL="914400">
              <a:buNone/>
              <a:defRPr b="1" sz="1800">
                <a:uFillTx/>
              </a:defRPr>
            </a:lvl3pPr>
            <a:lvl4pPr indent="0" marL="1371600">
              <a:buNone/>
              <a:defRPr b="1" sz="1600">
                <a:uFillTx/>
              </a:defRPr>
            </a:lvl4pPr>
            <a:lvl5pPr indent="0" marL="1828800">
              <a:buNone/>
              <a:defRPr b="1" sz="1600">
                <a:uFillTx/>
              </a:defRPr>
            </a:lvl5pPr>
            <a:lvl6pPr indent="0" marL="2286000">
              <a:buNone/>
              <a:defRPr b="1" sz="1600">
                <a:uFillTx/>
              </a:defRPr>
            </a:lvl6pPr>
            <a:lvl7pPr indent="0" marL="2743200">
              <a:buNone/>
              <a:defRPr b="1" sz="1600">
                <a:uFillTx/>
              </a:defRPr>
            </a:lvl7pPr>
            <a:lvl8pPr indent="0" marL="3200400">
              <a:buNone/>
              <a:defRPr b="1" sz="1600">
                <a:uFillTx/>
              </a:defRPr>
            </a:lvl8pPr>
            <a:lvl9pPr indent="0" marL="3657600">
              <a:buNone/>
              <a:defRPr b="1" sz="16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Content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2" sz="half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65760" y="2379194"/>
            <a:ext cx="5588582" cy="3373229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>
            <a:lvl1pPr>
              <a:defRPr sz="2400">
                <a:uFillTx/>
              </a:defRPr>
            </a:lvl1pPr>
            <a:lvl2pPr>
              <a:defRPr sz="2000">
                <a:uFillTx/>
              </a:defRPr>
            </a:lvl2pPr>
            <a:lvl3pPr>
              <a:defRPr sz="1800">
                <a:uFillTx/>
              </a:defRPr>
            </a:lvl3pPr>
            <a:lvl4pPr>
              <a:defRPr sz="1600">
                <a:uFillTx/>
              </a:defRPr>
            </a:lvl4pPr>
            <a:lvl5pPr indent="-222250" marL="1482725">
              <a:buFont charset="0" panose="020B0604020202020204" pitchFamily="34" typeface="Arial"/>
              <a:buChar char="•"/>
              <a:defRPr sz="1800">
                <a:uFillTx/>
              </a:defRPr>
            </a:lvl5pPr>
            <a:lvl6pPr>
              <a:defRPr sz="1600">
                <a:uFillTx/>
              </a:defRPr>
            </a:lvl6pPr>
            <a:lvl7pPr>
              <a:defRPr sz="1600">
                <a:uFillTx/>
              </a:defRPr>
            </a:lvl7pPr>
            <a:lvl8pPr>
              <a:defRPr sz="1600">
                <a:uFillTx/>
              </a:defRPr>
            </a:lvl8pPr>
            <a:lvl9pPr>
              <a:defRPr sz="16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" name="Text Placeholder 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3" sz="quarter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191755" y="1553612"/>
            <a:ext cx="5531934" cy="821190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/>
          <a:lstStyle>
            <a:lvl1pPr indent="0" marL="0">
              <a:buNone/>
              <a:defRPr b="1" sz="2400">
                <a:solidFill>
                  <a:schemeClr val="tx2"/>
                </a:solidFill>
                <a:uFillTx/>
              </a:defRPr>
            </a:lvl1pPr>
            <a:lvl2pPr indent="0" marL="457200">
              <a:buNone/>
              <a:defRPr b="1" sz="2000">
                <a:uFillTx/>
              </a:defRPr>
            </a:lvl2pPr>
            <a:lvl3pPr indent="0" marL="914400">
              <a:buNone/>
              <a:defRPr b="1" sz="1800">
                <a:uFillTx/>
              </a:defRPr>
            </a:lvl3pPr>
            <a:lvl4pPr indent="0" marL="1371600">
              <a:buNone/>
              <a:defRPr b="1" sz="1600">
                <a:uFillTx/>
              </a:defRPr>
            </a:lvl4pPr>
            <a:lvl5pPr indent="0" marL="1828800">
              <a:buNone/>
              <a:defRPr b="1" sz="1600">
                <a:uFillTx/>
              </a:defRPr>
            </a:lvl5pPr>
            <a:lvl6pPr indent="0" marL="2286000">
              <a:buNone/>
              <a:defRPr b="1" sz="1600">
                <a:uFillTx/>
              </a:defRPr>
            </a:lvl6pPr>
            <a:lvl7pPr indent="0" marL="2743200">
              <a:buNone/>
              <a:defRPr b="1" sz="1600">
                <a:uFillTx/>
              </a:defRPr>
            </a:lvl7pPr>
            <a:lvl8pPr indent="0" marL="3200400">
              <a:buNone/>
              <a:defRPr b="1" sz="1600">
                <a:uFillTx/>
              </a:defRPr>
            </a:lvl8pPr>
            <a:lvl9pPr indent="0" marL="3657600">
              <a:buNone/>
              <a:defRPr b="1" sz="16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" name="Content Placeholder 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4" sz="quarte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191755" y="2379194"/>
            <a:ext cx="5531934" cy="3373229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>
            <a:lvl1pPr>
              <a:defRPr sz="2400">
                <a:uFillTx/>
              </a:defRPr>
            </a:lvl1pPr>
            <a:lvl2pPr>
              <a:defRPr sz="2000">
                <a:uFillTx/>
              </a:defRPr>
            </a:lvl2pPr>
            <a:lvl3pPr>
              <a:defRPr sz="1800">
                <a:uFillTx/>
              </a:defRPr>
            </a:lvl3pPr>
            <a:lvl4pPr>
              <a:defRPr sz="1600">
                <a:uFillTx/>
              </a:defRPr>
            </a:lvl4pPr>
            <a:lvl5pPr indent="-222250" marL="1482725">
              <a:defRPr dirty="0" kern="1200" lang="en-US" sz="18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>
              <a:defRPr sz="1600">
                <a:uFillTx/>
              </a:defRPr>
            </a:lvl6pPr>
            <a:lvl7pPr>
              <a:defRPr sz="1600">
                <a:uFillTx/>
              </a:defRPr>
            </a:lvl7pPr>
            <a:lvl8pPr>
              <a:defRPr sz="1600">
                <a:uFillTx/>
              </a:defRPr>
            </a:lvl8pPr>
            <a:lvl9pPr>
              <a:defRPr sz="16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dirty="0" lang="en-US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Layout>
</file>

<file path=ppt/slideLayouts/slideLayout4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preserve="1" showMasterSp="0">
  <p:cSld name="Section divider"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65760" y="411480"/>
            <a:ext cx="11375136" cy="877824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en-US">
                <a:uFillTx/>
              </a:rPr>
              <a:t>Click to edit Master title style</a:t>
            </a: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Layout>
</file>

<file path=ppt/slideLayouts/slideLayout5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preserve="1" showMasterSp="0">
  <p:cSld name="Section break"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2" name="Rectangle 2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 userDrawn="1"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20" compatLnSpc="1" forceAA="0" fromWordArt="0" horzOverflow="overflow" lIns="45720" numCol="1" rIns="45720" rot="0" rtlCol="0" spcFirstLastPara="0" tIns="45720" vert="horz" vertOverflow="overflow" wrap="square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dirty="0" lang="en-US">
              <a:solidFill>
                <a:schemeClr val="tx1"/>
              </a:solidFill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 userDrawn="1">
            <p:ph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65760" y="411480"/>
            <a:ext cx="6962455" cy="510909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>
            <a:lvl1pPr algn="l">
              <a:defRPr b="1" sz="3200">
                <a:solidFill>
                  <a:schemeClr val="tx1"/>
                </a:solidFill>
                <a:uFillTx/>
                <a:latin typeface="+mn-lt"/>
              </a:defRPr>
            </a:lvl1pPr>
          </a:lstStyle>
          <a:p>
            <a:r>
              <a:rPr dirty="0" lang="en-US">
                <a:uFillTx/>
              </a:rPr>
              <a:t>Click to edit Master title style</a:t>
            </a: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2" name="Picture 11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/>
          </p:cNvPicPr>
          <p:nvPr userDrawn="1"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1" cstate="print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256801" y="4458940"/>
            <a:ext cx="3047137" cy="1389960"/>
          </a:xfrm>
          <a:prstGeom prst="rect">
            <a:avLst/>
          </a:prstGeom>
        </p:spPr>
      </p:pic>
      <p:grpSp>
        <p:nvGrp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3" name="Group 12"/>
  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 userDrawn="1"/>
        </p:nvGrpSpPr>
  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-4595" y="6002316"/>
            <a:ext cx="12198096" cy="27432"/>
            <a:chOff x="-9675" y="6830568"/>
            <a:chExt cx="9176303" cy="27432"/>
          </a:xfrm>
        </p:grpSpPr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4" name="Rectangle 13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 userDrawn="1"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dir="t" rig="threePt">
                <a:rot lat="0" lon="0" rev="1200000"/>
              </a:lightRig>
            </a:scene3d>
          </p:spPr>
  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45720" compatLnSpc="1" forceAA="0" fromWordArt="0" horzOverflow="overflow" lIns="45720" numCol="1" rIns="45720" rot="0" rtlCol="0" spcFirstLastPara="0" tIns="45720" vert="horz" vertOverflow="overflow" wrap="square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dirty="0" lang="en-US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5" name="Rectangle 14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 userDrawn="1"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dir="t" rig="threePt">
                <a:rot lat="0" lon="0" rev="1200000"/>
              </a:lightRig>
            </a:scene3d>
          </p:spPr>
  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45720" compatLnSpc="1" forceAA="0" fromWordArt="0" horzOverflow="overflow" lIns="45720" numCol="1" rIns="45720" rot="0" rtlCol="0" spcFirstLastPara="0" tIns="45720" vert="horz" vertOverflow="overflow" wrap="square">
              <a:prstTxWarp prst="textNoShape">
                <a:avLst/>
              </a:prstTxWarp>
              <a:noAutofit/>
            </a:bodyPr>
            <a:lstStyle/>
            <a:p>
              <a:pPr algn="ctr" lvl="0">
                <a:lnSpc>
                  <a:spcPct val="90000"/>
                </a:lnSpc>
              </a:pPr>
              <a:endParaRPr dirty="0" lang="en-US">
                <a:solidFill>
                  <a:schemeClr val="tx1"/>
                </a:solidFill>
                <a:uFillTx/>
              </a:endParaRPr>
            </a:p>
          </p:txBody>
        </p:sp>
      </p:grpSp>
      <p:grpSp>
        <p:nvGrp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1" name="Group 10"/>
  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 userDrawn="1"/>
        </p:nvGrpSpPr>
  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-4595" y="4272576"/>
            <a:ext cx="12198096" cy="27432"/>
            <a:chOff x="-9675" y="6830568"/>
            <a:chExt cx="9176303" cy="27432"/>
          </a:xfrm>
        </p:grpSpPr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8" name="Rectangle 17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 userDrawn="1"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dir="t" rig="threePt">
                <a:rot lat="0" lon="0" rev="1200000"/>
              </a:lightRig>
            </a:scene3d>
          </p:spPr>
  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45720" compatLnSpc="1" forceAA="0" fromWordArt="0" horzOverflow="overflow" lIns="45720" numCol="1" rIns="45720" rot="0" rtlCol="0" spcFirstLastPara="0" tIns="45720" vert="horz" vertOverflow="overflow" wrap="square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dirty="0" lang="en-US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9" name="Rectangle 18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 userDrawn="1"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dir="t" rig="threePt">
                <a:rot lat="0" lon="0" rev="1200000"/>
              </a:lightRig>
            </a:scene3d>
          </p:spPr>
  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45720" compatLnSpc="1" forceAA="0" fromWordArt="0" horzOverflow="overflow" lIns="45720" numCol="1" rIns="45720" rot="0" rtlCol="0" spcFirstLastPara="0" tIns="45720" vert="horz" vertOverflow="overflow" wrap="square">
              <a:prstTxWarp prst="textNoShape">
                <a:avLst/>
              </a:prstTxWarp>
              <a:noAutofit/>
            </a:bodyPr>
            <a:lstStyle/>
            <a:p>
              <a:pPr algn="ctr" lvl="0">
                <a:lnSpc>
                  <a:spcPct val="90000"/>
                </a:lnSpc>
              </a:pPr>
              <a:endParaRPr dirty="0" lang="en-US">
                <a:solidFill>
                  <a:schemeClr val="tx1"/>
                </a:solidFill>
                <a:uFillTx/>
              </a:endParaRPr>
            </a:p>
          </p:txBody>
        </p:sp>
      </p:grp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Layout>
</file>

<file path=ppt/slideLayouts/slideLayout6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preserve="1" type="titleOnly">
  <p:cSld name="Title Only"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65760" y="411480"/>
            <a:ext cx="11375136" cy="877824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en-US">
                <a:uFillTx/>
              </a:rPr>
              <a:t>Click to edit Master title style</a:t>
            </a: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Layout>
</file>

<file path=ppt/slideMasters/_rels/slideMaster1.xml.rels><?xml version="1.0" standalone="yes" ?><Relationships xmlns="http://schemas.openxmlformats.org/package/2006/relationships"><Relationship Id="rId1" Target="../media/image1.png" Type="http://schemas.openxmlformats.org/officeDocument/2006/relationships/image"></Relationship><Relationship Id="rId2" Target="../media/image2.png" Type="http://schemas.openxmlformats.org/officeDocument/2006/relationships/image"></Relationship><Relationship Id="rId3" Target="../slideLayouts/slideLayout1.xml" Type="http://schemas.openxmlformats.org/officeDocument/2006/relationships/slideLayout"></Relationship><Relationship Id="rId4" Target="../slideLayouts/slideLayout2.xml" Type="http://schemas.openxmlformats.org/officeDocument/2006/relationships/slideLayout"></Relationship><Relationship Id="rId5" Target="../slideLayouts/slideLayout3.xml" Type="http://schemas.openxmlformats.org/officeDocument/2006/relationships/slideLayout"></Relationship><Relationship Id="rId6" Target="../slideLayouts/slideLayout4.xml" Type="http://schemas.openxmlformats.org/officeDocument/2006/relationships/slideLayout"></Relationship><Relationship Id="rId7" Target="../slideLayouts/slideLayout5.xml" Type="http://schemas.openxmlformats.org/officeDocument/2006/relationships/slideLayout"></Relationship><Relationship Id="rId8" Target="../slideLayouts/slideLayout6.xml" Type="http://schemas.openxmlformats.org/officeDocument/2006/relationships/slideLayout"></Relationship><Relationship Id="rId9" Target="../theme/theme1.xml" Type="http://schemas.openxmlformats.org/officeDocument/2006/relationships/theme"></Relationship></Relationships>
</file>

<file path=ppt/slideMasters/slideMaster1.xml><?xml version="1.0" encoding="utf-8"?>
<p:sldMaster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026" name="Title Placeholder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>
            <a:off x="365760" y="411480"/>
            <a:ext cx="11376442" cy="510909"/>
          </a:xfrm>
          <a:prstGeom prst="rect">
            <a:avLst/>
          </a:prstGeom>
          <a:noFill/>
          <a:ln w="9525">
            <a:noFill/>
            <a:miter lim="8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20" compatLnSpc="1" lIns="91440" numCol="1" rIns="91440" tIns="45720" vert="horz" wrap="square">
            <a:prstTxWarp prst="textNoShape">
              <a:avLst/>
            </a:prstTxWarp>
            <a:spAutoFit/>
          </a:bodyPr>
          <a:lstStyle/>
          <a:p>
            <a:pPr lvl="0"/>
            <a:r>
              <a:rPr dirty="0" lang="en-US">
                <a:uFillTx/>
              </a:rPr>
              <a:t>Click to edit Master title style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027" name="Tex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>
            <a:off x="365760" y="1623066"/>
            <a:ext cx="11376442" cy="4040923"/>
          </a:xfrm>
          <a:prstGeom prst="rect">
            <a:avLst/>
          </a:prstGeom>
          <a:noFill/>
          <a:ln w="9525">
            <a:noFill/>
            <a:miter lim="8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20" compatLnSpc="1" lIns="91440" numCol="1" rIns="91440" tIns="45720" vert="horz" wrap="square">
            <a:prstTxWarp prst="textNoShape">
              <a:avLst/>
            </a:prstTxWarp>
            <a:noAutofit/>
          </a:bodyPr>
          <a:lstStyle/>
          <a:p>
            <a:pPr lvl="0"/>
            <a:r>
              <a:rPr dirty="0" lang="en-US">
                <a:uFillTx/>
              </a:rPr>
              <a:t>Click to edit Master text styles</a:t>
            </a:r>
          </a:p>
          <a:p>
            <a:pPr lvl="1"/>
            <a:r>
              <a:rPr dirty="0" lang="en-US">
                <a:uFillTx/>
              </a:rPr>
              <a:t>Second level</a:t>
            </a:r>
          </a:p>
          <a:p>
            <a:pPr lvl="2"/>
            <a:r>
              <a:rPr dirty="0" lang="en-US">
                <a:uFillTx/>
              </a:rPr>
              <a:t>Third level</a:t>
            </a:r>
          </a:p>
          <a:p>
            <a:pPr lvl="3"/>
            <a:r>
              <a:rPr dirty="0" lang="en-US">
                <a:uFillTx/>
              </a:rPr>
              <a:t>Fourth level</a:t>
            </a:r>
          </a:p>
          <a:p>
            <a:pPr lvl="4"/>
            <a:r>
              <a:rPr dirty="0" lang="en-US">
                <a:uFillTx/>
              </a:rPr>
              <a:t>Fifth level</a:t>
            </a: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3" name="Picture 12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/>
          </p:cNvPicPr>
          <p:nvPr userDrawn="1"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1" cstate="print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9236773" y="6033555"/>
            <a:ext cx="2366963" cy="640080"/>
          </a:xfrm>
          <a:prstGeom prst="rect">
            <a:avLst/>
          </a:prstGeom>
        </p:spPr>
      </p:pic>
      <p:grpSp>
        <p:nvGrp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5" name="Group 14"/>
  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  <p:nvPr userDrawn="1"/>
        </p:nvGrpSpPr>
  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-4595" y="6830568"/>
            <a:ext cx="12198096" cy="27432"/>
            <a:chOff x="-9675" y="6830568"/>
            <a:chExt cx="9176303" cy="27432"/>
          </a:xfrm>
        </p:grpSpPr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6" name="Rectangle 15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 userDrawn="1"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dir="t" rig="threePt">
                <a:rot lat="0" lon="0" rev="1200000"/>
              </a:lightRig>
            </a:scene3d>
          </p:spPr>
  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45720" compatLnSpc="1" forceAA="0" fromWordArt="0" horzOverflow="overflow" lIns="45720" numCol="1" rIns="45720" rot="0" rtlCol="0" spcFirstLastPara="0" tIns="45720" vert="horz" vertOverflow="overflow" wrap="square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dirty="0" lang="en-US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7" name="Rectangle 16"/>
  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  <a:spLocks/>
            </p:cNvSpPr>
            <p:nvPr userDrawn="1"/>
          </p:nvSpPr>
  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dir="t" rig="threePt">
                <a:rot lat="0" lon="0" rev="1200000"/>
              </a:lightRig>
            </a:scene3d>
          </p:spPr>
  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bodyPr anchor="ctr" anchorCtr="0" bIns="45720" compatLnSpc="1" forceAA="0" fromWordArt="0" horzOverflow="overflow" lIns="45720" numCol="1" rIns="45720" rot="0" rtlCol="0" spcFirstLastPara="0" tIns="45720" vert="horz" vertOverflow="overflow" wrap="square">
              <a:prstTxWarp prst="textNoShape">
                <a:avLst/>
              </a:prstTxWarp>
              <a:noAutofit/>
            </a:bodyPr>
            <a:lstStyle/>
            <a:p>
              <a:pPr algn="ctr" lvl="0">
                <a:lnSpc>
                  <a:spcPct val="90000"/>
                </a:lnSpc>
              </a:pPr>
              <a:endParaRPr dirty="0" lang="en-US">
                <a:solidFill>
                  <a:schemeClr val="tx1"/>
                </a:solidFill>
                <a:uFillTx/>
              </a:endParaRPr>
            </a:p>
          </p:txBody>
        </p:sp>
      </p:grp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8" name="Rectangle 25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ChangeArrowheads="1"/>
          </p:cNvSpPr>
          <p:nvPr userDrawn="1"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63828" y="6449464"/>
            <a:ext cx="3422561" cy="213042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/>
          <a:lstStyle/>
          <a:p>
            <a:pPr algn="l"/>
            <a:r>
              <a:rPr dirty="0" lang="en-US" sz="1000">
                <a:solidFill>
                  <a:schemeClr val="tx1"/>
                </a:solidFill>
                <a:uFillTx/>
                <a:latin charset="0" pitchFamily="34" typeface="Arial"/>
                <a:cs charset="0" pitchFamily="34" typeface="Arial"/>
              </a:rPr>
              <a:t>Better Scientific Software tutorial @ ATPESC 2018-08-08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9" name="Rectangle 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rrowheads="1"/>
          </p:cNvSpPr>
          <p:nvPr userDrawn="1"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 flipH="1">
            <a:off x="163375" y="6479785"/>
            <a:ext cx="210301" cy="152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bIns="0" lIns="0" rIns="0" tIns="0"/>
          <a:lstStyle/>
          <a:p>
            <a:pPr algn="r" defTabSz="173038">
              <a:lnSpc>
                <a:spcPct val="90000"/>
              </a:lnSpc>
              <a:defRPr>
                <a:uFillTx/>
              </a:defRPr>
            </a:pPr>
            <a:fld id="{040BB257-551A-4736-B50F-DCF1BA034C06}" type="slidenum">
              <a:rPr lang="en-US" smtClean="0" sz="1000">
                <a:solidFill>
                  <a:schemeClr val="tx1"/>
                </a:solidFill>
                <a:uFillTx/>
                <a:latin charset="0" pitchFamily="34" typeface="Arial"/>
                <a:cs charset="0" pitchFamily="34" typeface="Arial"/>
              </a:rPr>
              <a:pPr algn="r" defTabSz="173038">
                <a:lnSpc>
                  <a:spcPct val="90000"/>
                </a:lnSpc>
                <a:defRPr>
                  <a:uFillTx/>
                </a:defRPr>
              </a:pPr>
              <a:t>‹#›</a:t>
            </a:fld>
            <a:endParaRPr dirty="0" lang="en-US" sz="1000">
              <a:solidFill>
                <a:schemeClr val="tx1"/>
              </a:solidFill>
              <a:uFillTx/>
              <a:latin charset="0" pitchFamily="34" typeface="Arial"/>
              <a:cs charset="0" pitchFamily="34" typeface="Arial"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IDEAS_logo.png" id="11" name="Picture 10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/>
          </p:cNvPicPr>
          <p:nvPr userDrawn="1"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2" cstate="print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7027425" y="6069275"/>
            <a:ext cx="1845330" cy="640080"/>
          </a:xfrm>
          <a:prstGeom prst="rect">
            <a:avLst/>
          </a:prstGeom>
        </p:spPr>
      </p:pic>
    </p:spTree>
  </p:cSld>
  <p:clrMap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accent1="accent1" accent2="accent2" accent3="accent3" accent4="accent4" accent5="accent5" accent6="accent6" bg1="lt1" bg2="lt2" folHlink="folHlink" hlink="hlink" tx1="dk1" tx2="dk2"/>
  <p:sldLayoutIdLst>
    <p:sldLayoutId r:id="rId3" id="2147483661"/>
    <p:sldLayoutId r:id="rId4" id="2147483662"/>
    <p:sldLayoutId r:id="rId5" id="2147483663"/>
    <p:sldLayoutId r:id="rId6" id="2147483664"/>
    <p:sldLayoutId r:id="rId7" id="2147483665"/>
    <p:sldLayoutId r:id="rId8" id="2147483666"/>
  </p:sldLayoutIdLst>
  <p:hf dt="0" ftr="0" hdr="0"/>
  <p:txStyles>
    <p:title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<a:lvl1pPr algn="l" eaLnBrk="1" fontAlgn="base" hangingPunct="1" rtl="0">
        <a:lnSpc>
          <a:spcPct val="85000"/>
        </a:lnSpc>
        <a:spcBef>
          <a:spcPct val="0"/>
        </a:spcBef>
        <a:spcAft>
          <a:spcPct val="0"/>
        </a:spcAft>
        <a:defRPr b="1" baseline="0" kern="1200" sz="3200">
          <a:solidFill>
            <a:schemeClr val="tx1"/>
          </a:solidFill>
          <a:uFillTx/>
          <a:latin typeface="+mn-lt"/>
          <a:ea typeface="+mj-ea"/>
          <a:cs typeface="+mj-cs"/>
        </a:defRPr>
      </a:lvl1pPr>
      <a:lvl2pPr algn="l" eaLnBrk="1" fontAlgn="base" hangingPunct="1" rtl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charset="0" pitchFamily="34" typeface="Arial Black"/>
        </a:defRPr>
      </a:lvl2pPr>
      <a:lvl3pPr algn="l" eaLnBrk="1" fontAlgn="base" hangingPunct="1" rtl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charset="0" pitchFamily="34" typeface="Arial Black"/>
        </a:defRPr>
      </a:lvl3pPr>
      <a:lvl4pPr algn="l" eaLnBrk="1" fontAlgn="base" hangingPunct="1" rtl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charset="0" pitchFamily="34" typeface="Arial Black"/>
        </a:defRPr>
      </a:lvl4pPr>
      <a:lvl5pPr algn="l" eaLnBrk="1" fontAlgn="base" hangingPunct="1" rtl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charset="0" pitchFamily="34" typeface="Arial Black"/>
        </a:defRPr>
      </a:lvl5pPr>
      <a:lvl6pPr algn="l" eaLnBrk="1" fontAlgn="base" hangingPunct="1" marL="457200" rtl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charset="0" pitchFamily="34" typeface="Arial Black"/>
        </a:defRPr>
      </a:lvl6pPr>
      <a:lvl7pPr algn="l" eaLnBrk="1" fontAlgn="base" hangingPunct="1" marL="914400" rtl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charset="0" pitchFamily="34" typeface="Arial Black"/>
        </a:defRPr>
      </a:lvl7pPr>
      <a:lvl8pPr algn="l" eaLnBrk="1" fontAlgn="base" hangingPunct="1" marL="1371600" rtl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charset="0" pitchFamily="34" typeface="Arial Black"/>
        </a:defRPr>
      </a:lvl8pPr>
      <a:lvl9pPr algn="l" eaLnBrk="1" fontAlgn="base" hangingPunct="1" marL="1828800" rtl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charset="0" pitchFamily="34" typeface="Arial Black"/>
        </a:defRPr>
      </a:lvl9pPr>
    </p:titleStyle>
    <p:body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<a:lvl1pPr algn="l" eaLnBrk="1" fontAlgn="base" hangingPunct="1" indent="-230188" marL="230188" rtl="0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Font charset="0" typeface="Arial"/>
        <a:buChar char="•"/>
        <a:defRPr kern="1200" sz="28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algn="l" eaLnBrk="1" fontAlgn="base" hangingPunct="1" indent="-279400" marL="625475" rtl="0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charset="0" typeface="Arial"/>
        <a:buChar char="–"/>
        <a:defRPr kern="1200" sz="24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algn="l" eaLnBrk="1" fontAlgn="base" hangingPunct="1" indent="-230188" marL="914400" rtl="0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charset="0" typeface="Arial"/>
        <a:buChar char="•"/>
        <a:defRPr kern="1200" sz="20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algn="l" eaLnBrk="1" fontAlgn="base" hangingPunct="1" indent="-173038" marL="1144588" rtl="0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charset="0" typeface="Arial"/>
        <a:buChar char="–"/>
        <a:defRPr kern="1200" sz="18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algn="l" eaLnBrk="1" fontAlgn="base" hangingPunct="1" indent="-222250" marL="1482725" rtl="0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charset="0" typeface="Arial"/>
        <a:buChar char="»"/>
        <a:defRPr kern="1200" sz="18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<a:defPPr>
        <a:defRPr lang="en-US">
          <a:uFillTx/>
        </a:defRPr>
      </a:defPPr>
      <a:lvl1pPr algn="l" defTabSz="914400" eaLnBrk="1" hangingPunct="1" latinLnBrk="0" marL="0" rtl="0">
        <a:defRPr kern="1200" sz="18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standalone="yes" ?><Relationships xmlns="http://schemas.openxmlformats.org/package/2006/relationships"><Relationship Id="rId1" Target="../slideLayouts/slideLayout1.xml" Type="http://schemas.openxmlformats.org/officeDocument/2006/relationships/slideLayout"></Relationship><Relationship Id="rId2" Target="../media/image6.png" Type="http://schemas.openxmlformats.org/officeDocument/2006/relationships/image"></Relationship></Relationships>
</file>

<file path=ppt/slides/_rels/slide10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/Relationships>
</file>

<file path=ppt/slides/_rels/slide11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media/image8.jpg" Type="http://schemas.openxmlformats.org/officeDocument/2006/relationships/image"></Relationship></Relationships>
</file>

<file path=ppt/slides/_rels/slide12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/Relationships>
</file>

<file path=ppt/slides/_rels/slide13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/Relationships>
</file>

<file path=ppt/slides/_rels/slide14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/Relationships>
</file>

<file path=ppt/slides/_rels/slide15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media/image9.jpeg" Type="http://schemas.openxmlformats.org/officeDocument/2006/relationships/image"></Relationship></Relationships>
</file>

<file path=ppt/slides/_rels/slide16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/Relationships>
</file>

<file path=ppt/slides/_rels/slide17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https://betterscientificsoftware.github.io/A-Team-Tools/" TargetMode="External" Type="http://schemas.openxmlformats.org/officeDocument/2006/relationships/hyperlink"></Relationship><Relationship Id="rId3" Target="../media/image10.png" Type="http://schemas.openxmlformats.org/officeDocument/2006/relationships/image"></Relationship></Relationships>
</file>

<file path=ppt/slides/_rels/slide18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media/image11.tiff" Type="http://schemas.openxmlformats.org/officeDocument/2006/relationships/image"></Relationship></Relationships>
</file>

<file path=ppt/slides/_rels/slide19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/Relationships>
</file>

<file path=ppt/slides/_rels/slide2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http://creativecommons.org/licenses/by/4.0/" TargetMode="External" Type="http://schemas.openxmlformats.org/officeDocument/2006/relationships/hyperlink"></Relationship><Relationship Id="rId3" Target="http://creativecommons.org/licenses/by-sa/4.0/" TargetMode="External" Type="http://schemas.openxmlformats.org/officeDocument/2006/relationships/hyperlink"></Relationship><Relationship Id="rId4" Target="../media/image6.png" Type="http://schemas.openxmlformats.org/officeDocument/2006/relationships/image"></Relationship></Relationships>
</file>

<file path=ppt/slides/_rels/slide20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https://github.com/maherou" TargetMode="External" Type="http://schemas.openxmlformats.org/officeDocument/2006/relationships/hyperlink"></Relationship></Relationships>
</file>

<file path=ppt/slides/_rels/slide21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media/image12.jpg" Type="http://schemas.openxmlformats.org/officeDocument/2006/relationships/image"></Relationship></Relationships>
</file>

<file path=ppt/slides/_rels/slide22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media/image11.tiff" Type="http://schemas.openxmlformats.org/officeDocument/2006/relationships/image"></Relationship></Relationships>
</file>

<file path=ppt/slides/_rels/slide23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/Relationships>
</file>

<file path=ppt/slides/_rels/slide24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http://a.co/eUGIe95" TargetMode="External" Type="http://schemas.openxmlformats.org/officeDocument/2006/relationships/hyperlink"></Relationship><Relationship Id="rId3" Target="http://a.co/eEgWvKj" TargetMode="External" Type="http://schemas.openxmlformats.org/officeDocument/2006/relationships/hyperlink"></Relationship><Relationship Id="rId4" Target="http://a.co/22EPvt6" TargetMode="External" Type="http://schemas.openxmlformats.org/officeDocument/2006/relationships/hyperlink"></Relationship><Relationship Id="rId5" Target="../media/image13.jpeg" Type="http://schemas.openxmlformats.org/officeDocument/2006/relationships/image"></Relationship><Relationship Id="rId6" Target="../media/image14.jpeg" Type="http://schemas.openxmlformats.org/officeDocument/2006/relationships/image"></Relationship><Relationship Id="rId7" Target="../media/image15.jpeg" Type="http://schemas.openxmlformats.org/officeDocument/2006/relationships/image"></Relationship></Relationships>
</file>

<file path=ppt/slides/_rels/slide25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/Relationships>
</file>

<file path=ppt/slides/_rels/slide26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/Relationships>
</file>

<file path=ppt/slides/_rels/slide27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/Relationships>
</file>

<file path=ppt/slides/_rels/slide3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/Relationships>
</file>

<file path=ppt/slides/_rels/slide4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media/image7.png" Type="http://schemas.openxmlformats.org/officeDocument/2006/relationships/image"></Relationship></Relationships>
</file>

<file path=ppt/slides/_rels/slide5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/Relationships>
</file>

<file path=ppt/slides/_rels/slide6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/Relationships>
</file>

<file path=ppt/slides/_rels/slide7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/Relationships>
</file>

<file path=ppt/slides/_rels/slide8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/Relationships>
</file>

<file path=ppt/slides/_rels/slide9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/Relationships>
</file>

<file path=ppt/slides/slide1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65760" y="411480"/>
            <a:ext cx="11336614" cy="510909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 algn="ctr"/>
            <a:r>
              <a:rPr dirty="0" lang="en-US">
                <a:uFillTx/>
              </a:rPr>
              <a:t>Agile Methodologies &amp; Useful GitHub Tools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" name="Subtitle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type="sub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en-US" sz="1800">
                <a:uFillTx/>
              </a:rPr>
              <a:t>Presented at </a:t>
            </a:r>
            <a:br>
              <a:rPr dirty="0" lang="en-US">
                <a:uFillTx/>
              </a:rPr>
            </a:br>
            <a:r>
              <a:rPr b="1" dirty="0" lang="en-US">
                <a:uFillTx/>
              </a:rPr>
              <a:t>ATPESC 2019</a:t>
            </a:r>
            <a:br>
              <a:rPr b="1" dirty="0" lang="en-US">
                <a:uFillTx/>
              </a:rPr>
            </a:br>
            <a:endParaRPr dirty="0" lang="en-US">
              <a:uFillTx/>
            </a:endParaRPr>
          </a:p>
          <a:p>
            <a:r>
              <a:rPr b="1" dirty="0" lang="en-US" sz="2000">
                <a:uFillTx/>
              </a:rPr>
              <a:t>James M. Willenbring</a:t>
            </a:r>
            <a:br>
              <a:rPr dirty="0" lang="en-US" sz="2000">
                <a:uFillTx/>
              </a:rPr>
            </a:br>
            <a:r>
              <a:rPr dirty="0" lang="en-US" sz="2000">
                <a:uFillTx/>
              </a:rPr>
              <a:t>Senior Member of  R&amp;D Technical Staff</a:t>
            </a:r>
            <a:br>
              <a:rPr dirty="0" lang="en-US" sz="2000">
                <a:uFillTx/>
              </a:rPr>
            </a:br>
            <a:r>
              <a:rPr dirty="0" lang="en-US" sz="2000">
                <a:uFillTx/>
              </a:rPr>
              <a:t>Sandia National Laboratories</a:t>
            </a: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https://licensebuttons.net/l/by/4.0/88x31.png" id="4" name="Picture 2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rrowheads="1" noChangeAspect="1"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2"/>
          <a:srcRect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>
            <a:off x="365760" y="5307806"/>
            <a:ext cx="1661258" cy="585216"/>
          </a:xfrm>
          <a:prstGeom prst="rect">
            <a:avLst/>
          </a:prstGeom>
          <a:noFill/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" name="TextBox 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036432" y="5388048"/>
            <a:ext cx="1171114" cy="424732"/>
          </a:xfrm>
          <a:prstGeom prst="rect">
            <a:avLst/>
          </a:prstGeom>
          <a:noFill/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rtlCol="0"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dirty="0" lang="en-US" sz="1200">
                <a:uFillTx/>
              </a:rPr>
              <a:t>See slide 2 for license details</a:t>
            </a: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53403" y="139632"/>
            <a:ext cx="11372473" cy="510909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en-US">
                <a:uFillTx/>
              </a:rPr>
              <a:t>Basic Kanban</a:t>
            </a:r>
          </a:p>
        </p:txBody>
      </p:sp>
      <p:graphicFrame>
        <p:nvGraphicFrame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" name="Content Placeholder 4"/>
          <p:cNvGraphicFrame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graphicFrameLocks noGrp="1"/>
          </p:cNvGraphicFramePr>
          <p:nvPr>
            <p:ph idx="1"/>
          </p:nvPr>
        </p:nvGraphicFramePr>
        <p:xfrm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off x="132523" y="619362"/>
          <a:ext cx="11847442" cy="3840480"/>
        </p:xfrm>
        <a:graphic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graphicData uri="http://schemas.openxmlformats.org/drawingml/2006/table">
            <a:tbl>
              <a:tblPr bandRow="1" firstRow="1">
                <a:tableStyleId>{5C22544A-7EE6-4342-B048-85BDC9FD1C3A}</a:tableStyleId>
              </a:tblPr>
              <a:tblGrid>
                <a:gridCol w="2646680"/>
                <a:gridCol w="2627684"/>
                <a:gridCol w="3984843"/>
                <a:gridCol w="2588235"/>
              </a:tblGrid>
              <a:tr h="369873">
                <a:tc>
                  <a:txBody>
                    <a:bodyPr/>
                    <a:lstStyle/>
                    <a:p>
                      <a:pPr algn="ctr"/>
                      <a:r>
                        <a:rPr dirty="0" lang="en-US" sz="2400">
                          <a:uFillTx/>
                        </a:rPr>
                        <a:t>Backlog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 lang="en-US" sz="2400">
                          <a:uFillTx/>
                        </a:rPr>
                        <a:t>Ready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 lang="en-US" sz="2400">
                          <a:uFillTx/>
                        </a:rPr>
                        <a:t>In Progress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 lang="en-US" sz="2400">
                          <a:uFillTx/>
                        </a:rPr>
                        <a:t>Done</a:t>
                      </a:r>
                    </a:p>
                  </a:txBody>
                  <a:tcPr/>
                </a:tc>
              </a:tr>
              <a:tr h="3100851">
                <a:tc>
                  <a:txBody>
                    <a:bodyPr/>
                    <a:lstStyle/>
                    <a:p>
                      <a:pPr indent="-285750" marL="285750">
                        <a:buFont charset="0" typeface="Arial"/>
                        <a:buChar char="•"/>
                      </a:pPr>
                      <a:r>
                        <a:rPr dirty="0" lang="en-US" sz="2400">
                          <a:uFillTx/>
                        </a:rPr>
                        <a:t>Any task idea</a:t>
                      </a:r>
                    </a:p>
                    <a:p>
                      <a:pPr indent="-285750" marL="285750">
                        <a:buFont charset="0" typeface="Arial"/>
                        <a:buChar char="•"/>
                      </a:pPr>
                      <a:r>
                        <a:rPr dirty="0" lang="en-US" sz="2400">
                          <a:uFillTx/>
                        </a:rPr>
                        <a:t>Trim</a:t>
                      </a:r>
                      <a:r>
                        <a:rPr baseline="0" dirty="0" lang="en-US" sz="2400">
                          <a:uFillTx/>
                        </a:rPr>
                        <a:t> occasionally</a:t>
                      </a:r>
                    </a:p>
                    <a:p>
                      <a:pPr indent="-285750" marL="285750">
                        <a:buFont charset="0" typeface="Arial"/>
                        <a:buChar char="•"/>
                      </a:pPr>
                      <a:r>
                        <a:rPr baseline="0" dirty="0" lang="en-US" sz="2400">
                          <a:uFillTx/>
                        </a:rPr>
                        <a:t>Source for other columns</a:t>
                      </a:r>
                      <a:endParaRPr dirty="0" lang="en-US" sz="2400"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-285750" marL="285750">
                        <a:buFont charset="0" typeface="Arial"/>
                        <a:buChar char="•"/>
                      </a:pPr>
                      <a:r>
                        <a:rPr dirty="0" lang="en-US" sz="2400">
                          <a:uFillTx/>
                        </a:rPr>
                        <a:t>Task</a:t>
                      </a:r>
                      <a:r>
                        <a:rPr baseline="0" dirty="0" lang="en-US" sz="2400">
                          <a:uFillTx/>
                        </a:rPr>
                        <a:t> + description of how to do it.</a:t>
                      </a:r>
                    </a:p>
                    <a:p>
                      <a:pPr indent="-285750" marL="285750">
                        <a:buFont charset="0" typeface="Arial"/>
                        <a:buChar char="•"/>
                      </a:pPr>
                      <a:r>
                        <a:rPr baseline="0" dirty="0" lang="en-US" sz="2400">
                          <a:uFillTx/>
                        </a:rPr>
                        <a:t>Could be pulled when slot opens.</a:t>
                      </a:r>
                    </a:p>
                    <a:p>
                      <a:pPr indent="-285750" marL="285750">
                        <a:buFont charset="0" typeface="Arial"/>
                        <a:buChar char="•"/>
                      </a:pPr>
                      <a:r>
                        <a:rPr baseline="0" dirty="0" lang="en-US" sz="2400">
                          <a:uFillTx/>
                        </a:rPr>
                        <a:t>Typically comes from backlog.</a:t>
                      </a:r>
                      <a:endParaRPr dirty="0" lang="en-US" sz="2400"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-285750" marL="285750">
                        <a:buFont charset="0" typeface="Arial"/>
                        <a:buChar char="•"/>
                      </a:pPr>
                      <a:r>
                        <a:rPr dirty="0" lang="en-US" sz="2400">
                          <a:uFillTx/>
                        </a:rPr>
                        <a:t>Task you are working on </a:t>
                      </a:r>
                      <a:r>
                        <a:rPr dirty="0" i="1" lang="en-US" sz="2400">
                          <a:uFillTx/>
                        </a:rPr>
                        <a:t>right now.</a:t>
                      </a:r>
                    </a:p>
                    <a:p>
                      <a:pPr indent="-285750" marL="285750">
                        <a:buFont charset="0" typeface="Arial"/>
                        <a:buChar char="•"/>
                      </a:pPr>
                      <a:r>
                        <a:rPr b="1" dirty="0" i="0" lang="en-US" sz="2400">
                          <a:uFillTx/>
                        </a:rPr>
                        <a:t>The</a:t>
                      </a:r>
                      <a:r>
                        <a:rPr b="1" baseline="0" dirty="0" i="0" lang="en-US" sz="2400">
                          <a:uFillTx/>
                        </a:rPr>
                        <a:t> only Kanban</a:t>
                      </a:r>
                      <a:r>
                        <a:rPr b="1" dirty="0" i="0" lang="en-US" sz="2400">
                          <a:uFillTx/>
                        </a:rPr>
                        <a:t> rule: Can have only so many “I</a:t>
                      </a:r>
                      <a:r>
                        <a:rPr b="1" baseline="0" dirty="0" i="0" lang="en-US" sz="2400">
                          <a:uFillTx/>
                        </a:rPr>
                        <a:t>n Progress” tasks.</a:t>
                      </a:r>
                    </a:p>
                    <a:p>
                      <a:pPr indent="-285750" marL="285750">
                        <a:buFont charset="0" typeface="Arial"/>
                        <a:buChar char="•"/>
                      </a:pPr>
                      <a:r>
                        <a:rPr baseline="0" dirty="0" i="0" lang="en-US" sz="2400">
                          <a:uFillTx/>
                        </a:rPr>
                        <a:t>Limit is based on experience, calibration.</a:t>
                      </a:r>
                    </a:p>
                    <a:p>
                      <a:pPr indent="-285750" marL="285750">
                        <a:buFont charset="0" typeface="Arial"/>
                        <a:buChar char="•"/>
                      </a:pPr>
                      <a:r>
                        <a:rPr b="1" baseline="0" dirty="0" i="0" lang="en-US" sz="2400">
                          <a:uFillTx/>
                        </a:rPr>
                        <a:t>Key: Work is </a:t>
                      </a:r>
                      <a:r>
                        <a:rPr b="1" baseline="0" dirty="0" i="1" lang="en-US" sz="2400">
                          <a:uFillTx/>
                        </a:rPr>
                        <a:t>pulled</a:t>
                      </a:r>
                      <a:r>
                        <a:rPr b="1" baseline="0" dirty="0" i="0" lang="en-US" sz="2400">
                          <a:uFillTx/>
                        </a:rPr>
                        <a:t>. You are in charge!</a:t>
                      </a:r>
                      <a:endParaRPr b="1" dirty="0" i="0" lang="en-US" sz="2400"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-285750" marL="285750">
                        <a:buFont charset="0" typeface="Arial"/>
                        <a:buChar char="•"/>
                      </a:pPr>
                      <a:r>
                        <a:rPr dirty="0" lang="en-US" sz="2400">
                          <a:uFillTx/>
                        </a:rPr>
                        <a:t>Completed tasks.</a:t>
                      </a:r>
                    </a:p>
                    <a:p>
                      <a:pPr indent="-285750" marL="285750">
                        <a:buFont charset="0" typeface="Arial"/>
                        <a:buChar char="•"/>
                      </a:pPr>
                      <a:r>
                        <a:rPr dirty="0" lang="en-US" sz="2400">
                          <a:uFillTx/>
                        </a:rPr>
                        <a:t>Record of your life</a:t>
                      </a:r>
                      <a:r>
                        <a:rPr baseline="0" dirty="0" lang="en-US" sz="2400">
                          <a:uFillTx/>
                        </a:rPr>
                        <a:t> activities.</a:t>
                      </a:r>
                    </a:p>
                    <a:p>
                      <a:pPr indent="-285750" marL="285750">
                        <a:buFont charset="0" typeface="Arial"/>
                        <a:buChar char="•"/>
                      </a:pPr>
                      <a:r>
                        <a:rPr baseline="0" dirty="0" lang="en-US" sz="2400">
                          <a:uFillTx/>
                        </a:rPr>
                        <a:t>Rate of completion is your “velocity”.</a:t>
                      </a:r>
                      <a:endParaRPr dirty="0" lang="en-US" sz="2400">
                        <a:uFillTx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" name="Content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>
            <a:off x="543339" y="4459842"/>
            <a:ext cx="10224025" cy="2142484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4450" compatLnSpc="1" lIns="90487" numCol="1" rIns="90487" tIns="44450" vert="horz" wrap="square">
            <a:prstTxWarp prst="textNoShape">
              <a:avLst/>
            </a:prstTxWarp>
            <a:normAutofit fontScale="85000" lnSpcReduction="10000"/>
          </a:bodyPr>
          <a:lstStyle>
            <a:lvl1pPr algn="l" eaLnBrk="0" fontAlgn="base" hangingPunct="0" indent="-171450" marL="342900" rtl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 sz="24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</a:defRPr>
            </a:lvl1pPr>
            <a:lvl2pPr algn="l" eaLnBrk="0" fontAlgn="base" hangingPunct="0" indent="-228600" marL="685800" rtl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b="1" sz="2200">
                <a:solidFill>
                  <a:srgbClr val="612900"/>
                </a:solidFill>
                <a:uFillTx/>
                <a:latin typeface="+mn-lt"/>
                <a:ea charset="-128" typeface="ＭＳ Ｐゴシック"/>
              </a:defRPr>
            </a:lvl2pPr>
            <a:lvl3pPr algn="l" eaLnBrk="0" fontAlgn="base" hangingPunct="0" indent="-171450" marL="1085850" rtl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 sz="2000">
                <a:solidFill>
                  <a:srgbClr val="612900"/>
                </a:solidFill>
                <a:uFillTx/>
                <a:latin typeface="+mn-lt"/>
                <a:ea charset="-128" typeface="ＭＳ Ｐゴシック"/>
              </a:defRPr>
            </a:lvl3pPr>
            <a:lvl4pPr algn="l" eaLnBrk="0" fontAlgn="base" hangingPunct="0" indent="-171450" marL="1543050" rtl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rgbClr val="612900"/>
                </a:solidFill>
                <a:uFillTx/>
                <a:latin typeface="+mn-lt"/>
                <a:ea charset="-128" typeface="ＭＳ Ｐゴシック"/>
              </a:defRPr>
            </a:lvl4pPr>
            <a:lvl5pPr algn="l" eaLnBrk="0" fontAlgn="base" hangingPunct="0" indent="-114300" marL="1943100" rtl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612900"/>
                </a:solidFill>
                <a:uFillTx/>
                <a:latin typeface="+mn-lt"/>
                <a:ea charset="-128" typeface="ＭＳ Ｐゴシック"/>
              </a:defRPr>
            </a:lvl5pPr>
            <a:lvl6pPr algn="l" eaLnBrk="0" fontAlgn="base" hangingPunct="0" indent="-114300" marL="2400300" rtl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uFillTx/>
                <a:latin typeface="+mn-lt"/>
                <a:ea charset="-128" typeface="ＭＳ Ｐゴシック"/>
              </a:defRPr>
            </a:lvl6pPr>
            <a:lvl7pPr algn="l" eaLnBrk="0" fontAlgn="base" hangingPunct="0" indent="-114300" marL="2857500" rtl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uFillTx/>
                <a:latin typeface="+mn-lt"/>
                <a:ea charset="-128" typeface="ＭＳ Ｐゴシック"/>
              </a:defRPr>
            </a:lvl7pPr>
            <a:lvl8pPr algn="l" eaLnBrk="0" fontAlgn="base" hangingPunct="0" indent="-114300" marL="3314700" rtl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uFillTx/>
                <a:latin typeface="+mn-lt"/>
                <a:ea charset="-128" typeface="ＭＳ Ｐゴシック"/>
              </a:defRPr>
            </a:lvl8pPr>
            <a:lvl9pPr algn="l" eaLnBrk="0" fontAlgn="base" hangingPunct="0" indent="-114300" marL="3771900" rtl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uFillTx/>
                <a:latin typeface="+mn-lt"/>
                <a:ea charset="-128" typeface="ＭＳ Ｐゴシック"/>
              </a:defRPr>
            </a:lvl9pPr>
          </a:lstStyle>
          <a:p>
            <a:pPr indent="0" marL="171450">
              <a:buNone/>
            </a:pPr>
            <a:r>
              <a:rPr b="0" dirty="0" kern="0" lang="en-US">
                <a:uFillTx/>
              </a:rPr>
              <a:t>Notes:</a:t>
            </a:r>
          </a:p>
          <a:p>
            <a:r>
              <a:rPr b="0" dirty="0" kern="0" lang="en-US">
                <a:uFillTx/>
              </a:rPr>
              <a:t>Ready column is not strictly required, sometimes called “Selected for development”.</a:t>
            </a:r>
          </a:p>
          <a:p>
            <a:r>
              <a:rPr b="0" dirty="0" kern="0" lang="en-US">
                <a:uFillTx/>
              </a:rPr>
              <a:t>Other common column: In Review</a:t>
            </a:r>
          </a:p>
          <a:p>
            <a:r>
              <a:rPr b="0" dirty="0" kern="0" lang="en-US">
                <a:uFillTx/>
              </a:rPr>
              <a:t>Can be creative with columns: </a:t>
            </a:r>
          </a:p>
          <a:p>
            <a:pPr lvl="1"/>
            <a:r>
              <a:rPr b="0" dirty="0" kern="0" lang="en-US">
                <a:uFillTx/>
              </a:rPr>
              <a:t>Waiting on Advisor Confirmation.</a:t>
            </a:r>
          </a:p>
          <a:p>
            <a:pPr lvl="1"/>
            <a:r>
              <a:rPr b="0" dirty="0" kern="0" lang="en-US">
                <a:uFillTx/>
              </a:rPr>
              <a:t>Blocked</a:t>
            </a:r>
          </a:p>
          <a:p>
            <a:pPr lvl="1"/>
            <a:endParaRPr b="0" dirty="0" kern="0" lang="en-US">
              <a:uFillTx/>
            </a:endParaRPr>
          </a:p>
          <a:p>
            <a:endParaRPr b="0" dirty="0" kern="0" lang="en-US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en-US">
                <a:uFillTx/>
              </a:rPr>
              <a:t>Personal Kanban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Conten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355595" y="1366162"/>
            <a:ext cx="7772400" cy="4131906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b="0" dirty="0" lang="en-US">
                <a:uFillTx/>
              </a:rPr>
              <a:t>Personal </a:t>
            </a:r>
            <a:r>
              <a:rPr dirty="0" lang="en-US">
                <a:uFillTx/>
              </a:rPr>
              <a:t>K</a:t>
            </a:r>
            <a:r>
              <a:rPr b="0" dirty="0" lang="en-US">
                <a:uFillTx/>
              </a:rPr>
              <a:t>anban: Kanban applied to one person.</a:t>
            </a:r>
          </a:p>
          <a:p>
            <a:pPr lvl="1"/>
            <a:r>
              <a:rPr b="0" dirty="0" lang="en-US">
                <a:uFillTx/>
              </a:rPr>
              <a:t>Apply </a:t>
            </a:r>
            <a:r>
              <a:rPr dirty="0" lang="en-US">
                <a:uFillTx/>
              </a:rPr>
              <a:t>K</a:t>
            </a:r>
            <a:r>
              <a:rPr b="0" dirty="0" lang="en-US">
                <a:uFillTx/>
              </a:rPr>
              <a:t>anban principles to your life.</a:t>
            </a:r>
          </a:p>
          <a:p>
            <a:pPr lvl="1"/>
            <a:r>
              <a:rPr b="0" dirty="0" lang="en-US">
                <a:uFillTx/>
              </a:rPr>
              <a:t>Fully adaptable.</a:t>
            </a:r>
          </a:p>
          <a:p>
            <a:endParaRPr b="0" dirty="0" lang="en-US">
              <a:uFillTx/>
            </a:endParaRPr>
          </a:p>
          <a:p>
            <a:r>
              <a:rPr b="0" dirty="0" lang="en-US">
                <a:uFillTx/>
              </a:rPr>
              <a:t>Personal </a:t>
            </a:r>
            <a:r>
              <a:rPr dirty="0" lang="en-US">
                <a:uFillTx/>
              </a:rPr>
              <a:t>K</a:t>
            </a:r>
            <a:r>
              <a:rPr b="0" dirty="0" lang="en-US">
                <a:uFillTx/>
              </a:rPr>
              <a:t>anban: Commercial </a:t>
            </a:r>
            <a:br>
              <a:rPr b="0" dirty="0" lang="en-US">
                <a:uFillTx/>
              </a:rPr>
            </a:br>
            <a:r>
              <a:rPr b="0" dirty="0" lang="en-US">
                <a:uFillTx/>
              </a:rPr>
              <a:t>book/website.</a:t>
            </a:r>
          </a:p>
          <a:p>
            <a:pPr lvl="1"/>
            <a:r>
              <a:rPr b="0" dirty="0" lang="en-US">
                <a:uFillTx/>
              </a:rPr>
              <a:t>Useful, but not necessary.</a:t>
            </a: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" name="Picture 4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2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906604" y="2179902"/>
            <a:ext cx="2445608" cy="3243089"/>
          </a:xfrm>
          <a:prstGeom prst="rect">
            <a:avLst/>
          </a:prstGeom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" name="TextBox 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800148" y="5498068"/>
            <a:ext cx="3592622" cy="369332"/>
          </a:xfrm>
          <a:prstGeom prst="rect">
            <a:avLst/>
          </a:prstGeom>
        </p:spPr>
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rtlCol="0" wrap="square">
            <a:spAutoFit/>
          </a:bodyPr>
          <a:lstStyle/>
          <a:p>
            <a:r>
              <a:rPr b="0" dirty="0" lang="en-US">
                <a:uFillTx/>
              </a:rPr>
              <a:t>http://www.personalkanban.com</a:t>
            </a: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en-US">
                <a:uFillTx/>
              </a:rPr>
              <a:t>Kanban tools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Conten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b="0" dirty="0" lang="en-US" sz="3600">
                <a:uFillTx/>
              </a:rPr>
              <a:t>Wall, whiteboard, blackboard: Basic approach.</a:t>
            </a:r>
          </a:p>
          <a:p>
            <a:r>
              <a:rPr b="0" dirty="0" lang="en-US" sz="3600">
                <a:uFillTx/>
              </a:rPr>
              <a:t>Software, cloud-based:</a:t>
            </a:r>
          </a:p>
          <a:p>
            <a:pPr lvl="1"/>
            <a:r>
              <a:rPr b="0" dirty="0" lang="en-US" sz="3200">
                <a:uFillTx/>
              </a:rPr>
              <a:t>Trello, JIRA, GitHub Issues.</a:t>
            </a:r>
          </a:p>
          <a:p>
            <a:pPr lvl="1"/>
            <a:r>
              <a:rPr b="0" dirty="0" lang="en-US" sz="3200">
                <a:uFillTx/>
              </a:rPr>
              <a:t>Many more.</a:t>
            </a:r>
          </a:p>
          <a:p>
            <a:r>
              <a:rPr b="0" dirty="0" lang="en-US" sz="3600">
                <a:uFillTx/>
              </a:rPr>
              <a:t>I use Trello (browser, Android, iPhone, iPad).</a:t>
            </a:r>
          </a:p>
          <a:p>
            <a:pPr lvl="1"/>
            <a:r>
              <a:rPr b="0" dirty="0" lang="en-US" sz="3200">
                <a:uFillTx/>
              </a:rPr>
              <a:t>Can add, view, update, anytime, anywhere.</a:t>
            </a:r>
          </a:p>
          <a:p>
            <a:pPr lvl="1"/>
            <a:r>
              <a:rPr dirty="0" lang="en-US" sz="3200">
                <a:uFillTx/>
              </a:rPr>
              <a:t>Different boards for different contexts</a:t>
            </a:r>
          </a:p>
          <a:p>
            <a:pPr lvl="2"/>
            <a:r>
              <a:rPr dirty="0" lang="en-US" sz="2800">
                <a:uFillTx/>
              </a:rPr>
              <a:t>Effective when people are split on multiple projects</a:t>
            </a:r>
          </a:p>
          <a:p>
            <a:pPr lvl="2"/>
            <a:endParaRPr b="0" dirty="0" lang="en-US" sz="2800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en-US">
                <a:uFillTx/>
              </a:rPr>
              <a:t>Big question: How many tasks?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Conten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65760" y="1124465"/>
            <a:ext cx="11369809" cy="4831491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>
            <a:normAutofit fontScale="92500" lnSpcReduction="20000"/>
          </a:bodyPr>
          <a:lstStyle/>
          <a:p>
            <a:r>
              <a:rPr b="0" dirty="0" lang="en-US" sz="3200">
                <a:uFillTx/>
              </a:rPr>
              <a:t>Personal question.</a:t>
            </a:r>
          </a:p>
          <a:p>
            <a:r>
              <a:rPr b="0" dirty="0" lang="en-US" sz="3200">
                <a:uFillTx/>
              </a:rPr>
              <a:t>Approach: Start with 2 or 3.  See how it goes.</a:t>
            </a:r>
          </a:p>
          <a:p>
            <a:r>
              <a:rPr b="0" dirty="0" lang="en-US" sz="3200">
                <a:uFillTx/>
              </a:rPr>
              <a:t>Use a freeway traffic analogy:</a:t>
            </a:r>
          </a:p>
          <a:p>
            <a:pPr lvl="1"/>
            <a:r>
              <a:rPr b="0" dirty="0" lang="en-US" sz="2800">
                <a:uFillTx/>
              </a:rPr>
              <a:t>Does traffic flow best when fully packed?  No.</a:t>
            </a:r>
          </a:p>
          <a:p>
            <a:pPr lvl="1"/>
            <a:r>
              <a:rPr b="0" dirty="0" lang="en-US" sz="2800">
                <a:uFillTx/>
              </a:rPr>
              <a:t>Same thing with your effectiveness.</a:t>
            </a:r>
          </a:p>
          <a:p>
            <a:r>
              <a:rPr b="0" dirty="0" lang="en-US" sz="3200">
                <a:uFillTx/>
              </a:rPr>
              <a:t>Spend time consulting board regularly.</a:t>
            </a:r>
          </a:p>
          <a:p>
            <a:pPr lvl="1"/>
            <a:r>
              <a:rPr b="0" dirty="0" lang="en-US" sz="2800">
                <a:uFillTx/>
              </a:rPr>
              <a:t>Brings focus.</a:t>
            </a:r>
          </a:p>
          <a:p>
            <a:pPr lvl="1"/>
            <a:r>
              <a:rPr b="0" dirty="0" lang="en-US" sz="2800">
                <a:uFillTx/>
              </a:rPr>
              <a:t>Enables reflection, retrospection.</a:t>
            </a:r>
          </a:p>
          <a:p>
            <a:pPr lvl="1"/>
            <a:r>
              <a:rPr b="0" dirty="0" lang="en-US" sz="2800">
                <a:uFillTx/>
              </a:rPr>
              <a:t>Use slack time effectively.</a:t>
            </a:r>
          </a:p>
          <a:p>
            <a:pPr lvl="1"/>
            <a:r>
              <a:rPr dirty="0" lang="en-US" sz="2800" u="sng">
                <a:uFillTx/>
              </a:rPr>
              <a:t>When you get out of the habit, start up again</a:t>
            </a:r>
            <a:r>
              <a:rPr dirty="0" lang="en-US" sz="2800">
                <a:uFillTx/>
              </a:rPr>
              <a:t>.</a:t>
            </a:r>
          </a:p>
          <a:p>
            <a:pPr lvl="1"/>
            <a:r>
              <a:rPr b="0" dirty="0" lang="en-US" sz="2800">
                <a:uFillTx/>
              </a:rPr>
              <a:t>Steers towards previously started tasks</a:t>
            </a: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>
            <a:normAutofit/>
          </a:bodyPr>
          <a:lstStyle/>
          <a:p>
            <a:r>
              <a:rPr dirty="0" lang="en-US">
                <a:uFillTx/>
              </a:rPr>
              <a:t>Importance of “In Progress” concept for you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Conten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12108" y="1112109"/>
            <a:ext cx="8868504" cy="4983892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b="0" dirty="0" lang="en-US" sz="3600">
                <a:uFillTx/>
              </a:rPr>
              <a:t>Junior community members: </a:t>
            </a:r>
          </a:p>
          <a:p>
            <a:pPr lvl="1"/>
            <a:r>
              <a:rPr b="0" dirty="0" lang="en-US" sz="3200">
                <a:uFillTx/>
              </a:rPr>
              <a:t>Less control over tasks.</a:t>
            </a:r>
          </a:p>
          <a:p>
            <a:pPr lvl="1"/>
            <a:r>
              <a:rPr b="0" dirty="0" lang="en-US" sz="3200">
                <a:uFillTx/>
              </a:rPr>
              <a:t>Given by supervisor.</a:t>
            </a:r>
          </a:p>
          <a:p>
            <a:r>
              <a:rPr b="0" dirty="0" lang="en-US" sz="3600">
                <a:uFillTx/>
              </a:rPr>
              <a:t>In Progress column: Protects you.</a:t>
            </a:r>
          </a:p>
          <a:p>
            <a:pPr lvl="1"/>
            <a:r>
              <a:rPr b="0" dirty="0" lang="en-US" sz="3200">
                <a:uFillTx/>
              </a:rPr>
              <a:t>If asked to take on another task, respond:</a:t>
            </a:r>
          </a:p>
          <a:p>
            <a:pPr lvl="2"/>
            <a:r>
              <a:rPr b="0" dirty="0" lang="en-US" sz="2800">
                <a:uFillTx/>
              </a:rPr>
              <a:t>Is this important enough to</a:t>
            </a:r>
          </a:p>
          <a:p>
            <a:pPr lvl="3"/>
            <a:r>
              <a:rPr dirty="0" lang="en-US" sz="2600">
                <a:uFillTx/>
              </a:rPr>
              <a:t>back-burner a, b, and c?</a:t>
            </a:r>
            <a:endParaRPr b="0" dirty="0" lang="en-US" sz="2600">
              <a:uFillTx/>
            </a:endParaRPr>
          </a:p>
          <a:p>
            <a:pPr lvl="3"/>
            <a:r>
              <a:rPr b="0" dirty="0" lang="en-US" sz="2600">
                <a:uFillTx/>
              </a:rPr>
              <a:t>become less efficient?</a:t>
            </a:r>
          </a:p>
          <a:p>
            <a:pPr lvl="2"/>
            <a:r>
              <a:rPr b="0" dirty="0" lang="en-US" sz="2800">
                <a:uFillTx/>
              </a:rPr>
              <a:t>Sometimes it is.</a:t>
            </a: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en-US">
                <a:uFillTx/>
              </a:rPr>
              <a:t>Building on Kanban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Conten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65760" y="1137138"/>
            <a:ext cx="11369809" cy="4047778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en-US">
                <a:uFillTx/>
              </a:rPr>
              <a:t>Focus: Solve issues!</a:t>
            </a:r>
          </a:p>
          <a:p>
            <a:pPr lvl="1"/>
            <a:r>
              <a:rPr dirty="0" lang="en-US">
                <a:uFillTx/>
              </a:rPr>
              <a:t>(not add process)</a:t>
            </a:r>
          </a:p>
          <a:p>
            <a:r>
              <a:rPr dirty="0" lang="en-US">
                <a:uFillTx/>
              </a:rPr>
              <a:t>Stand-ups</a:t>
            </a:r>
          </a:p>
          <a:p>
            <a:pPr lvl="1"/>
            <a:r>
              <a:rPr dirty="0" lang="en-US">
                <a:uFillTx/>
              </a:rPr>
              <a:t>Maybe not daily</a:t>
            </a:r>
          </a:p>
          <a:p>
            <a:r>
              <a:rPr dirty="0" lang="en-US">
                <a:uFillTx/>
              </a:rPr>
              <a:t>Planning meetings</a:t>
            </a:r>
          </a:p>
          <a:p>
            <a:r>
              <a:rPr dirty="0" lang="en-US">
                <a:uFillTx/>
              </a:rPr>
              <a:t>Retrospectives</a:t>
            </a:r>
          </a:p>
          <a:p>
            <a:r>
              <a:rPr dirty="0" lang="en-US">
                <a:uFillTx/>
              </a:rPr>
              <a:t>Scrum Master</a:t>
            </a:r>
          </a:p>
          <a:p>
            <a:r>
              <a:rPr dirty="0" lang="en-US">
                <a:uFillTx/>
              </a:rPr>
              <a:t>Product Owner</a:t>
            </a:r>
          </a:p>
          <a:p>
            <a:r>
              <a:rPr dirty="0" lang="en-US">
                <a:uFillTx/>
              </a:rPr>
              <a:t>Epic, story, task</a:t>
            </a:r>
          </a:p>
          <a:p>
            <a:r>
              <a:rPr dirty="0" lang="en-US">
                <a:uFillTx/>
              </a:rPr>
              <a:t>Definition of Done</a:t>
            </a: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Building Blocks, Toys, Play, Abc, 123, Cubes, Dices" id="1026" name="Picture 2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rrowheads="1" noChangeAspect="1"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2"/>
          <a:srcRect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>
            <a:off x="5134937" y="1688129"/>
            <a:ext cx="5283239" cy="3945988"/>
          </a:xfrm>
          <a:prstGeom prst="rect">
            <a:avLst/>
          </a:prstGeom>
          <a:noFill/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en-US">
                <a:uFillTx/>
              </a:rPr>
              <a:t>Building on Kanban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Conten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en-US">
                <a:solidFill>
                  <a:srgbClr val="FF0000"/>
                </a:solidFill>
                <a:uFillTx/>
              </a:rPr>
              <a:t>Epic, Story, Task</a:t>
            </a:r>
          </a:p>
          <a:p>
            <a:pPr lvl="1"/>
            <a:r>
              <a:rPr dirty="0" lang="en-US">
                <a:uFillTx/>
              </a:rPr>
              <a:t>Formal or informal</a:t>
            </a:r>
          </a:p>
          <a:p>
            <a:pPr lvl="1"/>
            <a:r>
              <a:rPr dirty="0" lang="en-US">
                <a:uFillTx/>
              </a:rPr>
              <a:t>Start with high-level requirements</a:t>
            </a:r>
          </a:p>
          <a:p>
            <a:pPr lvl="1"/>
            <a:r>
              <a:rPr dirty="0" lang="en-US">
                <a:uFillTx/>
              </a:rPr>
              <a:t>Break down and refine as needed</a:t>
            </a:r>
          </a:p>
          <a:p>
            <a:pPr lvl="1"/>
            <a:endParaRPr dirty="0" lang="en-US">
              <a:uFillTx/>
            </a:endParaRPr>
          </a:p>
          <a:p>
            <a:r>
              <a:rPr dirty="0" lang="en-US">
                <a:uFillTx/>
              </a:rPr>
              <a:t>Example:</a:t>
            </a:r>
          </a:p>
          <a:p>
            <a:pPr lvl="1"/>
            <a:r>
              <a:rPr dirty="0" lang="en-US">
                <a:uFillTx/>
              </a:rPr>
              <a:t>Add a validation test suite </a:t>
            </a:r>
            <a:r>
              <a:rPr dirty="0" lang="en-US">
                <a:uFillTx/>
                <a:sym charset="2" pitchFamily="2" typeface="Wingdings"/>
              </a:rPr>
              <a:t> Add test harness, add test A, B, etc.</a:t>
            </a:r>
            <a:endParaRPr dirty="0" lang="en-US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65760" y="411480"/>
            <a:ext cx="11372473" cy="510909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en-US">
                <a:uFillTx/>
              </a:rPr>
              <a:t>Building on Kanban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Conten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en-US">
                <a:solidFill>
                  <a:srgbClr val="FF0000"/>
                </a:solidFill>
                <a:uFillTx/>
              </a:rPr>
              <a:t>A-Team Tools</a:t>
            </a:r>
            <a:r>
              <a:rPr dirty="0" lang="en-US">
                <a:uFillTx/>
              </a:rPr>
              <a:t>: A collection of resources for understanding and applying lightweight agile practices to your scientific SW project</a:t>
            </a:r>
          </a:p>
          <a:p>
            <a:pPr lvl="1"/>
            <a:r>
              <a:rPr dirty="0" lang="en-US">
                <a:uFillTx/>
              </a:rPr>
              <a:t>Especially useful for</a:t>
            </a:r>
          </a:p>
          <a:p>
            <a:pPr lvl="2"/>
            <a:r>
              <a:rPr dirty="0" lang="en-US">
                <a:uFillTx/>
              </a:rPr>
              <a:t>Small teams</a:t>
            </a:r>
          </a:p>
          <a:p>
            <a:pPr lvl="2"/>
            <a:r>
              <a:rPr dirty="0" lang="en-US">
                <a:uFillTx/>
              </a:rPr>
              <a:t>Teams of teams</a:t>
            </a:r>
          </a:p>
          <a:p>
            <a:pPr lvl="2"/>
            <a:r>
              <a:rPr dirty="0" lang="en-US">
                <a:uFillTx/>
              </a:rPr>
              <a:t>Teams that frequently have members come and go</a:t>
            </a:r>
            <a:endParaRPr dirty="0" lang="en-US">
              <a:uFillTx/>
              <a:hlinkClick r:id="rId2"/>
            </a:endParaRPr>
          </a:p>
          <a:p>
            <a:pPr lvl="1"/>
            <a:r>
              <a:rPr dirty="0" lang="en-US">
                <a:uFillTx/>
                <a:hlinkClick r:id="rId2"/>
              </a:rPr>
              <a:t>https://betterscientificsoftware.github.io/A-Team-Tools/</a:t>
            </a:r>
            <a:endParaRPr dirty="0" lang="en-US">
              <a:uFillTx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Picture 3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3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016332" y="2634327"/>
            <a:ext cx="2663444" cy="1141476"/>
          </a:xfrm>
          <a:prstGeom prst="rect">
            <a:avLst/>
          </a:prstGeom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en-US">
                <a:uFillTx/>
              </a:rPr>
              <a:t>Samples from Collegeville Org: Kanban Board</a:t>
            </a: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" name="Picture 4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2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08696" y="1055078"/>
            <a:ext cx="11186403" cy="4837722"/>
          </a:xfrm>
          <a:prstGeom prst="rect">
            <a:avLst/>
          </a:prstGeom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en-US">
                <a:uFillTx/>
              </a:rPr>
              <a:t>Kanban in GitHub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Conten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65760" y="1235612"/>
            <a:ext cx="11369809" cy="4047778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en-US">
                <a:uFillTx/>
              </a:rPr>
              <a:t>GitHub supports </a:t>
            </a:r>
            <a:r>
              <a:rPr dirty="0" lang="en-US" u="sng">
                <a:uFillTx/>
              </a:rPr>
              <a:t>basic</a:t>
            </a:r>
            <a:r>
              <a:rPr dirty="0" lang="en-US">
                <a:uFillTx/>
              </a:rPr>
              <a:t> Agile development workflows</a:t>
            </a:r>
          </a:p>
          <a:p>
            <a:pPr lvl="1"/>
            <a:r>
              <a:rPr dirty="0" lang="en-US">
                <a:uFillTx/>
              </a:rPr>
              <a:t>Filing issues</a:t>
            </a:r>
          </a:p>
          <a:p>
            <a:pPr lvl="2"/>
            <a:r>
              <a:rPr dirty="0" lang="en-US">
                <a:uFillTx/>
              </a:rPr>
              <a:t>@mention</a:t>
            </a:r>
          </a:p>
          <a:p>
            <a:pPr lvl="1"/>
            <a:r>
              <a:rPr dirty="0" lang="en-US">
                <a:uFillTx/>
              </a:rPr>
              <a:t>Kanban board</a:t>
            </a:r>
          </a:p>
          <a:p>
            <a:pPr lvl="1"/>
            <a:r>
              <a:rPr dirty="0" lang="en-US">
                <a:uFillTx/>
              </a:rPr>
              <a:t>Projects</a:t>
            </a:r>
          </a:p>
          <a:p>
            <a:r>
              <a:rPr dirty="0" lang="en-US">
                <a:uFillTx/>
              </a:rPr>
              <a:t>GitHub lacks more advanced features</a:t>
            </a:r>
          </a:p>
          <a:p>
            <a:pPr lvl="1"/>
            <a:r>
              <a:rPr dirty="0" lang="en-US">
                <a:uFillTx/>
              </a:rPr>
              <a:t>Dependencies between issues</a:t>
            </a:r>
          </a:p>
          <a:p>
            <a:pPr lvl="2"/>
            <a:r>
              <a:rPr dirty="0" lang="en-US">
                <a:uFillTx/>
              </a:rPr>
              <a:t>You can reference one issue in another</a:t>
            </a:r>
          </a:p>
          <a:p>
            <a:pPr lvl="1"/>
            <a:r>
              <a:rPr dirty="0" lang="en-US">
                <a:uFillTx/>
              </a:rPr>
              <a:t>Advanced notification schemes</a:t>
            </a:r>
          </a:p>
          <a:p>
            <a:pPr lvl="1"/>
            <a:r>
              <a:rPr dirty="0" lang="en-US">
                <a:uFillTx/>
              </a:rPr>
              <a:t>Custom fields</a:t>
            </a:r>
          </a:p>
          <a:p>
            <a:pPr lvl="2"/>
            <a:r>
              <a:rPr dirty="0" lang="en-US">
                <a:uFillTx/>
              </a:rPr>
              <a:t>You can create custom labels</a:t>
            </a: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en-US">
                <a:uFillTx/>
              </a:rPr>
              <a:t>License, citation, and acknowledgments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" name="Content Placeholder 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sz="quarte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65760" y="1073573"/>
            <a:ext cx="11369809" cy="4047778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 indent="0" marL="0">
              <a:buNone/>
            </a:pPr>
            <a:r>
              <a:rPr b="1" dirty="0" lang="en-US" sz="1800">
                <a:uFillTx/>
              </a:rPr>
              <a:t>License and Citation</a:t>
            </a:r>
          </a:p>
          <a:p>
            <a:r>
              <a:rPr dirty="0" lang="en-US" sz="1800">
                <a:uFillTx/>
              </a:rPr>
              <a:t>This work is licensed under a </a:t>
            </a:r>
            <a:r>
              <a:rPr dirty="0" lang="en-US" sz="1800">
                <a:uFillTx/>
                <a:hlinkClick r:id="rId2"/>
              </a:rPr>
              <a:t>Creative</a:t>
            </a:r>
            <a:r>
              <a:rPr dirty="0" lang="en-US" sz="1800">
                <a:uFillTx/>
                <a:hlinkClick r:id="rId3"/>
              </a:rPr>
              <a:t> Commons Attribution 4.0 International License</a:t>
            </a:r>
            <a:r>
              <a:rPr dirty="0" lang="en-US" sz="1800">
                <a:uFillTx/>
              </a:rPr>
              <a:t> (CC BY 4.0). </a:t>
            </a:r>
          </a:p>
          <a:p>
            <a:r>
              <a:rPr dirty="0" lang="en-US" sz="1800">
                <a:uFillTx/>
              </a:rPr>
              <a:t>Requested citation: James M. </a:t>
            </a:r>
            <a:r>
              <a:rPr dirty="0" err="1" lang="en-US" sz="1800">
                <a:uFillTx/>
              </a:rPr>
              <a:t>Willenbring</a:t>
            </a:r>
            <a:r>
              <a:rPr dirty="0" lang="en-US" sz="1800">
                <a:uFillTx/>
              </a:rPr>
              <a:t>, Agile Methodologies &amp; Useful GitHub Tools, tutorial, in Argonne Training Program on Extreme-Scale Computing (ATPESC) 2019. DOI: TBD.</a:t>
            </a:r>
          </a:p>
          <a:p>
            <a:pPr indent="0" marL="0">
              <a:buNone/>
            </a:pPr>
            <a:r>
              <a:rPr b="1" dirty="0" lang="en-US" sz="1800">
                <a:uFillTx/>
              </a:rPr>
              <a:t>Acknowledgements</a:t>
            </a:r>
          </a:p>
          <a:p>
            <a:r>
              <a:rPr dirty="0" lang="en-US" sz="1800">
                <a:uFillTx/>
              </a:rPr>
              <a:t>This work was supported by the U.S. Department of Energy Office of Science, Office of Advanced Scientific Computing Research (ASCR), and by the Exascale Computing Project (17-SC-20-SC), a collaborative effort of the U.S. Department of Energy Office of Science and the National Nuclear Security Administration.</a:t>
            </a:r>
          </a:p>
          <a:p>
            <a:r>
              <a:rPr dirty="0" lang="en-US" sz="1800">
                <a:uFillTx/>
              </a:rPr>
              <a:t>Sandia National Laboratories is a multimission laboratory managed and operated by National Technology and Engineering Solutions of Sandia, LLC, a wholly owned subsidiary of Honeywell International, Inc., for the U.S. Department of Energy’s National Nuclear Security Administration under contract DE-NA0003525. SAND2019-9328 TR.</a:t>
            </a:r>
          </a:p>
          <a:p>
            <a:r>
              <a:rPr dirty="0" lang="en-US" sz="1800">
                <a:uFillTx/>
              </a:rPr>
              <a:t>This work was performed in part at the Oak Ridge National Laboratory, which is managed by UT-Battelle, LLC for the U.S. Department of Energy under Contract No. DE-AC05-00OR22725.</a:t>
            </a: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https://licensebuttons.net/l/by/4.0/88x31.png" id="4" name="Picture 2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rrowheads="1" noChangeAspect="1"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4"/>
          <a:srcRect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>
            <a:off x="10183080" y="858375"/>
            <a:ext cx="1661258" cy="585216"/>
          </a:xfrm>
          <a:prstGeom prst="rect">
            <a:avLst/>
          </a:prstGeom>
          <a:noFill/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b="0" dirty="0" lang="en-US">
                <a:uFillTx/>
              </a:rPr>
              <a:t>Step 1: Create Issues-only GitHub repo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Content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sz="quarte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23568" y="1075038"/>
            <a:ext cx="11612001" cy="4588180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en-US">
                <a:uFillTx/>
              </a:rPr>
              <a:t>Go to https://github.com/username </a:t>
            </a:r>
          </a:p>
          <a:p>
            <a:pPr lvl="1"/>
            <a:r>
              <a:rPr dirty="0" lang="en-US">
                <a:uFillTx/>
              </a:rPr>
              <a:t>Example: </a:t>
            </a:r>
            <a:r>
              <a:rPr dirty="0" lang="en-US">
                <a:uFillTx/>
                <a:hlinkClick r:id="rId2"/>
              </a:rPr>
              <a:t>https://github.com/maherou</a:t>
            </a:r>
            <a:endParaRPr dirty="0" lang="en-US">
              <a:uFillTx/>
            </a:endParaRPr>
          </a:p>
          <a:p>
            <a:r>
              <a:rPr dirty="0" lang="en-US">
                <a:uFillTx/>
              </a:rPr>
              <a:t>Create new repo:</a:t>
            </a:r>
          </a:p>
          <a:p>
            <a:pPr lvl="1"/>
            <a:r>
              <a:rPr dirty="0" lang="en-US">
                <a:uFillTx/>
              </a:rPr>
              <a:t>Click on “+” (upper right).</a:t>
            </a:r>
          </a:p>
          <a:p>
            <a:pPr lvl="1"/>
            <a:r>
              <a:rPr dirty="0" lang="en-US">
                <a:uFillTx/>
              </a:rPr>
              <a:t>Select New repository and enter a name e.g., </a:t>
            </a:r>
            <a:r>
              <a:rPr b="1" dirty="0" lang="en-US">
                <a:uFillTx/>
              </a:rPr>
              <a:t>Issues</a:t>
            </a:r>
          </a:p>
          <a:p>
            <a:pPr lvl="1"/>
            <a:r>
              <a:rPr dirty="0" lang="en-US">
                <a:uFillTx/>
              </a:rPr>
              <a:t>Select Public.  In real life, this repo is often private (requires $ or special status)</a:t>
            </a:r>
          </a:p>
          <a:p>
            <a:pPr lvl="1"/>
            <a:r>
              <a:rPr dirty="0" lang="en-US">
                <a:uFillTx/>
              </a:rPr>
              <a:t>Init with README; don’t add .gitignore or license.</a:t>
            </a:r>
          </a:p>
          <a:p>
            <a:pPr lvl="1"/>
            <a:r>
              <a:rPr dirty="0" lang="en-US">
                <a:uFillTx/>
              </a:rPr>
              <a:t>Click Create Repository.</a:t>
            </a:r>
          </a:p>
          <a:p>
            <a:r>
              <a:rPr dirty="0" lang="en-US">
                <a:uFillTx/>
              </a:rPr>
              <a:t>Note: You can add collaborators</a:t>
            </a:r>
          </a:p>
          <a:p>
            <a:pPr lvl="1"/>
            <a:r>
              <a:rPr dirty="0" lang="en-US">
                <a:uFillTx/>
              </a:rPr>
              <a:t>Settings -&gt; Collaborators</a:t>
            </a:r>
          </a:p>
          <a:p>
            <a:pPr lvl="1"/>
            <a:r>
              <a:rPr dirty="0" lang="en-US">
                <a:uFillTx/>
              </a:rPr>
              <a:t>Type GitHub ID (not email address).</a:t>
            </a:r>
          </a:p>
          <a:p>
            <a:endParaRPr dirty="0" lang="en-US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b="0" dirty="0" lang="en-US">
                <a:uFillTx/>
              </a:rPr>
              <a:t>Step 2: Create Issues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Conten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en-US">
                <a:uFillTx/>
              </a:rPr>
              <a:t>Select the Issues tab.</a:t>
            </a:r>
          </a:p>
          <a:p>
            <a:r>
              <a:rPr dirty="0" lang="en-US">
                <a:uFillTx/>
              </a:rPr>
              <a:t>Click on New Issue.</a:t>
            </a:r>
          </a:p>
          <a:p>
            <a:r>
              <a:rPr dirty="0" lang="en-US">
                <a:uFillTx/>
              </a:rPr>
              <a:t>Type in task statement</a:t>
            </a:r>
          </a:p>
          <a:p>
            <a:pPr lvl="1"/>
            <a:r>
              <a:rPr dirty="0" lang="en-US">
                <a:uFillTx/>
              </a:rPr>
              <a:t>Type in title only.</a:t>
            </a:r>
          </a:p>
          <a:p>
            <a:pPr lvl="1"/>
            <a:r>
              <a:rPr dirty="0" lang="en-US">
                <a:uFillTx/>
              </a:rPr>
              <a:t>Also useful: Labels </a:t>
            </a:r>
          </a:p>
          <a:p>
            <a:pPr lvl="2"/>
            <a:r>
              <a:rPr dirty="0" lang="en-US">
                <a:uFillTx/>
              </a:rPr>
              <a:t>Categories for grouping issues by type.</a:t>
            </a:r>
          </a:p>
          <a:p>
            <a:r>
              <a:rPr dirty="0" lang="en-US">
                <a:uFillTx/>
              </a:rPr>
              <a:t>Click Submit new issue</a:t>
            </a:r>
          </a:p>
          <a:p>
            <a:r>
              <a:rPr dirty="0" lang="en-US">
                <a:uFillTx/>
              </a:rPr>
              <a:t>Repeat.</a:t>
            </a:r>
          </a:p>
          <a:p>
            <a:endParaRPr dirty="0" lang="en-US">
              <a:uFillTx/>
            </a:endParaRPr>
          </a:p>
          <a:p>
            <a:endParaRPr dirty="0" lang="en-US">
              <a:uFillTx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Picture 3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rotWithShape="1">
          <a:blip r:embed="rId2"/>
          <a:srcRect l="12137" r="10071"/>
          <a:stretch/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583156" y="38431"/>
            <a:ext cx="5605669" cy="5242560"/>
          </a:xfrm>
          <a:prstGeom prst="rect">
            <a:avLst/>
          </a:prstGeom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" name="Oval 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7051051" y="922389"/>
            <a:ext cx="827903" cy="457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20" compatLnSpc="1" forceAA="0" fromWordArt="0" horzOverflow="overflow" lIns="45720" numCol="1" rIns="45720" rot="0" rtlCol="0" spcFirstLastPara="0" tIns="45720" vert="horz" vertOverflow="overflow" wrap="square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dirty="0" lang="en-US">
              <a:solidFill>
                <a:schemeClr val="tx1"/>
              </a:solidFill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" name="Oval 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134294" y="1268915"/>
            <a:ext cx="827903" cy="457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20" compatLnSpc="1" forceAA="0" fromWordArt="0" horzOverflow="overflow" lIns="45720" numCol="1" rIns="45720" rot="0" rtlCol="0" spcFirstLastPara="0" tIns="45720" vert="horz" vertOverflow="overflow" wrap="square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dirty="0" lang="en-US">
              <a:solidFill>
                <a:schemeClr val="tx1"/>
              </a:solidFill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b="0" dirty="0" lang="en-US">
                <a:uFillTx/>
              </a:rPr>
              <a:t>Step 3: Create Kanban Board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Conten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53725" y="1544630"/>
            <a:ext cx="11369809" cy="4047778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en-US">
                <a:uFillTx/>
              </a:rPr>
              <a:t>Select Projects tab</a:t>
            </a:r>
          </a:p>
          <a:p>
            <a:r>
              <a:rPr dirty="0" lang="en-US">
                <a:uFillTx/>
              </a:rPr>
              <a:t>Click New Project</a:t>
            </a:r>
          </a:p>
          <a:p>
            <a:r>
              <a:rPr dirty="0" lang="en-US">
                <a:uFillTx/>
              </a:rPr>
              <a:t>Use title </a:t>
            </a:r>
          </a:p>
          <a:p>
            <a:pPr lvl="1"/>
            <a:r>
              <a:rPr dirty="0" lang="en-US">
                <a:uFillTx/>
              </a:rPr>
              <a:t>Team Kanban board</a:t>
            </a:r>
          </a:p>
          <a:p>
            <a:r>
              <a:rPr dirty="0" lang="en-US">
                <a:uFillTx/>
              </a:rPr>
              <a:t>Add these columns:</a:t>
            </a:r>
          </a:p>
          <a:p>
            <a:pPr lvl="1"/>
            <a:r>
              <a:rPr dirty="0" lang="en-US">
                <a:uFillTx/>
              </a:rPr>
              <a:t>Backlog, Ready, In progress, In review, Done.</a:t>
            </a:r>
          </a:p>
          <a:p>
            <a:r>
              <a:rPr dirty="0" lang="en-US">
                <a:uFillTx/>
              </a:rPr>
              <a:t>Click on +Add cards (upper right).</a:t>
            </a:r>
          </a:p>
          <a:p>
            <a:pPr lvl="1"/>
            <a:r>
              <a:rPr dirty="0" lang="en-US">
                <a:uFillTx/>
              </a:rPr>
              <a:t>Move each issue to the proper Kanban column</a:t>
            </a:r>
          </a:p>
          <a:p>
            <a:pPr lvl="1"/>
            <a:endParaRPr dirty="0" lang="en-US">
              <a:uFillTx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Picture 3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2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140763" y="803119"/>
            <a:ext cx="7918162" cy="3424324"/>
          </a:xfrm>
          <a:prstGeom prst="rect">
            <a:avLst/>
          </a:prstGeom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" name="Oval 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216164" y="1040314"/>
            <a:ext cx="827903" cy="457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20" compatLnSpc="1" forceAA="0" fromWordArt="0" horzOverflow="overflow" lIns="45720" numCol="1" rIns="45720" rot="0" rtlCol="0" spcFirstLastPara="0" tIns="45720" vert="horz" vertOverflow="overflow" wrap="square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dirty="0" lang="en-US">
              <a:solidFill>
                <a:schemeClr val="tx1"/>
              </a:solidFill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65760" y="186193"/>
            <a:ext cx="11372473" cy="510909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b="0" dirty="0" lang="en-US">
                <a:uFillTx/>
              </a:rPr>
              <a:t>Next Steps: Real Life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Conten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65760" y="697103"/>
            <a:ext cx="11369809" cy="4966116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en-US">
                <a:uFillTx/>
              </a:rPr>
              <a:t>Create a GitHub Org and set of repos for your team:</a:t>
            </a:r>
          </a:p>
          <a:p>
            <a:pPr lvl="1"/>
            <a:r>
              <a:rPr dirty="0" lang="en-US">
                <a:uFillTx/>
              </a:rPr>
              <a:t>Each team member has an individual repo.</a:t>
            </a:r>
          </a:p>
          <a:p>
            <a:pPr lvl="1"/>
            <a:r>
              <a:rPr dirty="0" lang="en-US">
                <a:uFillTx/>
              </a:rPr>
              <a:t>Each project has a repo.</a:t>
            </a:r>
          </a:p>
          <a:p>
            <a:pPr lvl="1"/>
            <a:r>
              <a:rPr dirty="0" lang="en-US">
                <a:uFillTx/>
              </a:rPr>
              <a:t>One special repo for issues.</a:t>
            </a:r>
          </a:p>
          <a:p>
            <a:r>
              <a:rPr dirty="0" lang="en-US">
                <a:uFillTx/>
              </a:rPr>
              <a:t>Track all work:</a:t>
            </a:r>
          </a:p>
          <a:p>
            <a:pPr lvl="1"/>
            <a:r>
              <a:rPr dirty="0" lang="en-US">
                <a:uFillTx/>
              </a:rPr>
              <a:t>Use checklists for initiation, exit, any big new effort.</a:t>
            </a:r>
          </a:p>
          <a:p>
            <a:pPr lvl="1"/>
            <a:r>
              <a:rPr dirty="0" lang="en-US">
                <a:uFillTx/>
              </a:rPr>
              <a:t>Create Kanban board. Keep it current.</a:t>
            </a:r>
          </a:p>
          <a:p>
            <a:pPr lvl="1"/>
            <a:r>
              <a:rPr dirty="0" lang="en-US">
                <a:uFillTx/>
              </a:rPr>
              <a:t>Aggregate related issues using milestones.</a:t>
            </a:r>
          </a:p>
          <a:p>
            <a:r>
              <a:rPr dirty="0" lang="en-US">
                <a:uFillTx/>
              </a:rPr>
              <a:t>Drive meetings using Kanban board.</a:t>
            </a:r>
          </a:p>
          <a:p>
            <a:r>
              <a:rPr dirty="0" lang="en-US">
                <a:uFillTx/>
              </a:rPr>
              <a:t>Adapt this approach to meet your needs.</a:t>
            </a:r>
          </a:p>
          <a:p>
            <a:r>
              <a:rPr dirty="0" lang="en-US">
                <a:uFillTx/>
              </a:rPr>
              <a:t>When you start to get sloppy, get back on track.</a:t>
            </a: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en-US">
                <a:uFillTx/>
              </a:rPr>
              <a:t>Other Resources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Conten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65760" y="1151802"/>
            <a:ext cx="7652569" cy="4047778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b="1" dirty="0" lang="en-US" sz="2400">
                <a:uFillTx/>
              </a:rPr>
              <a:t>The Agile Samurai: How Agile Masters Deliver Great Software (Pragmatic Programmers), </a:t>
            </a:r>
            <a:r>
              <a:rPr dirty="0" lang="en-US" sz="2400">
                <a:uFillTx/>
              </a:rPr>
              <a:t>Jonathan Rasmusson.  </a:t>
            </a:r>
          </a:p>
          <a:p>
            <a:pPr lvl="1">
              <a:spcBef>
                <a:spcPts val="200"/>
              </a:spcBef>
            </a:pPr>
            <a:r>
              <a:rPr dirty="0" lang="en-US" sz="2000">
                <a:uFillTx/>
                <a:hlinkClick r:id="rId2"/>
              </a:rPr>
              <a:t>http://a.co/eUGIe95</a:t>
            </a:r>
            <a:endParaRPr dirty="0" lang="en-US" sz="2000">
              <a:uFillTx/>
            </a:endParaRPr>
          </a:p>
          <a:p>
            <a:pPr lvl="1">
              <a:spcBef>
                <a:spcPts val="200"/>
              </a:spcBef>
            </a:pPr>
            <a:r>
              <a:rPr dirty="0" lang="en-US" sz="2000">
                <a:uFillTx/>
              </a:rPr>
              <a:t>Excellent, readable book on Agile methodologies.</a:t>
            </a:r>
          </a:p>
          <a:p>
            <a:pPr lvl="1">
              <a:spcBef>
                <a:spcPts val="200"/>
              </a:spcBef>
            </a:pPr>
            <a:r>
              <a:rPr dirty="0" i="1" lang="en-US" sz="2000">
                <a:uFillTx/>
              </a:rPr>
              <a:t>Also available on Audible.</a:t>
            </a:r>
          </a:p>
          <a:p>
            <a:r>
              <a:rPr b="1" dirty="0" lang="en-US" sz="2400">
                <a:uFillTx/>
              </a:rPr>
              <a:t>Code Complete: A Practical Handbook of Software Construction,</a:t>
            </a:r>
            <a:r>
              <a:rPr dirty="0" lang="en-US" sz="2400">
                <a:uFillTx/>
              </a:rPr>
              <a:t> Steve McConnell.</a:t>
            </a:r>
          </a:p>
          <a:p>
            <a:pPr lvl="1">
              <a:spcBef>
                <a:spcPts val="200"/>
              </a:spcBef>
            </a:pPr>
            <a:r>
              <a:rPr dirty="0" lang="en-US" sz="2000">
                <a:uFillTx/>
                <a:hlinkClick r:id="rId3"/>
              </a:rPr>
              <a:t>http://a.co/eEgWvKj</a:t>
            </a:r>
            <a:r>
              <a:rPr dirty="0" lang="en-US" sz="2000">
                <a:uFillTx/>
              </a:rPr>
              <a:t>   </a:t>
            </a:r>
          </a:p>
          <a:p>
            <a:pPr lvl="1">
              <a:spcBef>
                <a:spcPts val="200"/>
              </a:spcBef>
            </a:pPr>
            <a:r>
              <a:rPr dirty="0" lang="en-US" sz="2000">
                <a:uFillTx/>
              </a:rPr>
              <a:t>Great text on software.</a:t>
            </a:r>
          </a:p>
          <a:p>
            <a:pPr lvl="1">
              <a:spcBef>
                <a:spcPts val="200"/>
              </a:spcBef>
            </a:pPr>
            <a:r>
              <a:rPr dirty="0" i="1" lang="en-US" sz="2000">
                <a:uFillTx/>
              </a:rPr>
              <a:t>Construx website has large collection of content.</a:t>
            </a:r>
          </a:p>
          <a:p>
            <a:r>
              <a:rPr b="1" dirty="0" lang="en-US" sz="2400">
                <a:uFillTx/>
              </a:rPr>
              <a:t>Getting Things Done: The Art of Stress-Free Productivity, </a:t>
            </a:r>
            <a:r>
              <a:rPr dirty="0" lang="en-US" sz="2400">
                <a:uFillTx/>
              </a:rPr>
              <a:t>David Allen</a:t>
            </a:r>
          </a:p>
          <a:p>
            <a:pPr lvl="1">
              <a:spcBef>
                <a:spcPts val="200"/>
              </a:spcBef>
            </a:pPr>
            <a:r>
              <a:rPr dirty="0" lang="en-US" sz="2000">
                <a:uFillTx/>
                <a:hlinkClick r:id="rId4"/>
              </a:rPr>
              <a:t>http://a.co/22EPvt6</a:t>
            </a:r>
            <a:endParaRPr dirty="0" lang="en-US" sz="2000">
              <a:uFillTx/>
            </a:endParaRPr>
          </a:p>
          <a:p>
            <a:pPr lvl="1">
              <a:spcBef>
                <a:spcPts val="200"/>
              </a:spcBef>
            </a:pPr>
            <a:r>
              <a:rPr dirty="0" lang="en-US" sz="2000">
                <a:uFillTx/>
              </a:rPr>
              <a:t>A classic in the personal productivity literature</a:t>
            </a: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https://images-na.ssl-images-amazon.com/images/I/41m2-97wrvL._SX415_BO1,204,203,200_.jpg" id="1026" name="Picture 2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rrowheads="1" noChangeAspect="1"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5"/>
          <a:srcRect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>
            <a:off x="9447740" y="243840"/>
            <a:ext cx="2287829" cy="2743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https://images-na.ssl-images-amazon.com/images/I/51FUYfErOXL._SX408_BO1,204,203,200_.jpg" id="1028" name="Picture 4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rrowheads="1" noChangeAspect="1"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6"/>
          <a:srcRect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>
            <a:off x="8018329" y="1961966"/>
            <a:ext cx="2249424" cy="2743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https://images-na.ssl-images-amazon.com/images/I/51W-ZL%2BQRlL._SX324_BO1,204,203,200_.jpg" id="1030" name="Picture 6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rrowheads="1" noChangeAspect="1"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7"/>
          <a:srcRect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>
            <a:off x="9943418" y="3248361"/>
            <a:ext cx="1792151" cy="2743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84313" y="195180"/>
            <a:ext cx="9904147" cy="990600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>
            <a:normAutofit/>
          </a:bodyPr>
          <a:lstStyle/>
          <a:p>
            <a:r>
              <a:rPr b="0" dirty="0" lang="en-US">
                <a:uFillTx/>
              </a:rPr>
              <a:t>Managing issues: Fundamental software process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Content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sz="quarte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84169" y="1392990"/>
            <a:ext cx="8166375" cy="5257800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>
            <a:noAutofit/>
          </a:bodyPr>
          <a:lstStyle/>
          <a:p>
            <a:r>
              <a:rPr b="0" dirty="0" lang="en-US" sz="3200">
                <a:uFillTx/>
              </a:rPr>
              <a:t>Issue: Bug report, feature request</a:t>
            </a:r>
          </a:p>
          <a:p>
            <a:r>
              <a:rPr b="0" dirty="0" lang="en-US" sz="3200">
                <a:uFillTx/>
              </a:rPr>
              <a:t>Approaches:</a:t>
            </a:r>
          </a:p>
          <a:p>
            <a:pPr lvl="1"/>
            <a:r>
              <a:rPr dirty="0" lang="en-US">
                <a:uFillTx/>
              </a:rPr>
              <a:t>Short-term memory, office notepad</a:t>
            </a:r>
          </a:p>
          <a:p>
            <a:pPr lvl="1"/>
            <a:r>
              <a:rPr dirty="0" lang="en-US">
                <a:uFillTx/>
              </a:rPr>
              <a:t>ToDo.txt on computer desktop (1 person)</a:t>
            </a:r>
          </a:p>
          <a:p>
            <a:pPr lvl="1"/>
            <a:r>
              <a:rPr dirty="0" lang="en-US">
                <a:uFillTx/>
              </a:rPr>
              <a:t>Issues.txt in repository root (small co-located team)</a:t>
            </a:r>
          </a:p>
          <a:p>
            <a:pPr lvl="1"/>
            <a:r>
              <a:rPr dirty="0" lang="en-US">
                <a:uFillTx/>
              </a:rPr>
              <a:t>…</a:t>
            </a:r>
          </a:p>
          <a:p>
            <a:pPr lvl="1"/>
            <a:r>
              <a:rPr dirty="0" lang="en-US">
                <a:uFillTx/>
              </a:rPr>
              <a:t>Web-based tool + Kanban (distributed, larger team)</a:t>
            </a:r>
          </a:p>
          <a:p>
            <a:pPr lvl="1"/>
            <a:r>
              <a:rPr dirty="0" lang="en-US">
                <a:uFillTx/>
              </a:rPr>
              <a:t>Web-based tool + Scrum (full-time dev team)</a:t>
            </a:r>
            <a:endParaRPr dirty="0" lang="en-US" sz="2800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" name="Up-Down Arrow 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7934623" y="2520569"/>
            <a:ext cx="289667" cy="2495337"/>
          </a:xfrm>
          <a:prstGeom prst="upDownArrow">
            <a:avLst/>
          </a:prstGeom>
        </p:spPr>
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rtlCol="0"/>
          <a:lstStyle/>
          <a:p>
            <a:pPr algn="ctr"/>
            <a:endParaRPr b="0"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" name="TextBox 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731624" y="2197403"/>
            <a:ext cx="1556836" cy="646331"/>
          </a:xfrm>
          <a:prstGeom prst="rect">
            <a:avLst/>
          </a:prstGeom>
        </p:spPr>
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rtlCol="0" wrap="none">
            <a:spAutoFit/>
          </a:bodyPr>
          <a:lstStyle/>
          <a:p>
            <a:r>
              <a:rPr b="0" dirty="0" lang="en-US">
                <a:uFillTx/>
              </a:rPr>
              <a:t>Informal, less</a:t>
            </a:r>
          </a:p>
          <a:p>
            <a:r>
              <a:rPr b="0" dirty="0" lang="en-US">
                <a:uFillTx/>
              </a:rPr>
              <a:t>training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7" name="TextBox 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704211" y="4527701"/>
            <a:ext cx="1556836" cy="646331"/>
          </a:xfrm>
          <a:prstGeom prst="rect">
            <a:avLst/>
          </a:prstGeom>
        </p:spPr>
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rtlCol="0" wrap="none">
            <a:spAutoFit/>
          </a:bodyPr>
          <a:lstStyle/>
          <a:p>
            <a:r>
              <a:rPr b="0" dirty="0" lang="en-US">
                <a:uFillTx/>
              </a:rPr>
              <a:t>Formal, more</a:t>
            </a:r>
          </a:p>
          <a:p>
            <a:r>
              <a:rPr b="0" dirty="0" lang="en-US">
                <a:uFillTx/>
              </a:rPr>
              <a:t>training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8" name="TextBox 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431039" y="931325"/>
            <a:ext cx="3353803" cy="461665"/>
          </a:xfrm>
          <a:prstGeom prst="rect">
            <a:avLst/>
          </a:prstGeom>
        </p:spPr>
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rtlCol="0" wrap="none">
            <a:spAutoFit/>
          </a:bodyPr>
          <a:lstStyle/>
          <a:p>
            <a:r>
              <a:rPr dirty="0" lang="en-US" sz="2400">
                <a:uFillTx/>
              </a:rPr>
              <a:t>Continual improvement</a:t>
            </a: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b="0" dirty="0" lang="en-US">
                <a:uFillTx/>
              </a:rPr>
              <a:t>Key Team Management Elements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Conten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65760" y="1055610"/>
            <a:ext cx="11369809" cy="4047778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b="1" dirty="0" lang="en-US">
                <a:uFillTx/>
              </a:rPr>
              <a:t>Checklists:</a:t>
            </a:r>
          </a:p>
          <a:p>
            <a:pPr lvl="1"/>
            <a:r>
              <a:rPr dirty="0" lang="en-US">
                <a:uFillTx/>
              </a:rPr>
              <a:t>Initiation, Transition, Exit</a:t>
            </a:r>
          </a:p>
          <a:p>
            <a:r>
              <a:rPr b="1" dirty="0" lang="en-US">
                <a:uFillTx/>
              </a:rPr>
              <a:t>Policies:</a:t>
            </a:r>
          </a:p>
          <a:p>
            <a:pPr lvl="1"/>
            <a:r>
              <a:rPr dirty="0" lang="en-US">
                <a:uFillTx/>
              </a:rPr>
              <a:t>How team conducts its work</a:t>
            </a:r>
          </a:p>
          <a:p>
            <a:r>
              <a:rPr b="1" dirty="0" lang="en-US">
                <a:uFillTx/>
              </a:rPr>
              <a:t>Issue tracking system:</a:t>
            </a:r>
          </a:p>
          <a:p>
            <a:pPr lvl="1"/>
            <a:r>
              <a:rPr dirty="0" lang="en-US">
                <a:uFillTx/>
              </a:rPr>
              <a:t>All work tracked, visible to team</a:t>
            </a:r>
          </a:p>
          <a:p>
            <a:pPr lvl="1"/>
            <a:r>
              <a:rPr dirty="0" lang="en-US">
                <a:uFillTx/>
              </a:rPr>
              <a:t>Milestones: Aggregate related issues.</a:t>
            </a:r>
          </a:p>
          <a:p>
            <a:pPr lvl="1"/>
            <a:r>
              <a:rPr dirty="0" lang="en-US">
                <a:uFillTx/>
              </a:rPr>
              <a:t>Kanban board</a:t>
            </a:r>
          </a:p>
          <a:p>
            <a:pPr lvl="1"/>
            <a:r>
              <a:rPr dirty="0" lang="en-US">
                <a:uFillTx/>
              </a:rPr>
              <a:t>Regular meetings, updates</a:t>
            </a: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en-US">
                <a:uFillTx/>
              </a:rPr>
              <a:t>Project: ATPESC Eigen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Slide Number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2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>
            <a:normAutofit fontScale="25000" lnSpcReduction="20000"/>
          </a:bodyPr>
          <a:lstStyle/>
          <a:p>
            <a:pPr eaLnBrk="1" hangingPunct="1" latinLnBrk="0"/>
            <a:fld id="{F0C94032-CD4C-4C25-B0C2-CEC720522D92}" type="slidenum">
              <a:rPr kumimoji="0" lang="en-US" smtClean="0">
                <a:uFillTx/>
              </a:rPr>
              <a:pPr eaLnBrk="1" hangingPunct="1" latinLnBrk="0"/>
              <a:t>27</a:t>
            </a:fld>
            <a:endParaRPr dirty="0" kumimoji="0" lang="en-US">
              <a:solidFill>
                <a:srgbClr val="FFFFFF"/>
              </a:solidFill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Content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sz="quarte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en-US">
                <a:uFillTx/>
              </a:rPr>
              <a:t>Four tasks:</a:t>
            </a:r>
          </a:p>
          <a:p>
            <a:pPr lvl="1"/>
            <a:r>
              <a:rPr dirty="0" lang="en-US">
                <a:uFillTx/>
              </a:rPr>
              <a:t>Define requirements.</a:t>
            </a:r>
          </a:p>
          <a:p>
            <a:pPr lvl="1"/>
            <a:r>
              <a:rPr dirty="0" lang="en-US">
                <a:uFillTx/>
              </a:rPr>
              <a:t>Develop design document.</a:t>
            </a:r>
          </a:p>
          <a:p>
            <a:pPr lvl="1"/>
            <a:r>
              <a:rPr dirty="0" lang="en-US">
                <a:uFillTx/>
              </a:rPr>
              <a:t>Write test driver.</a:t>
            </a:r>
          </a:p>
          <a:p>
            <a:pPr lvl="1"/>
            <a:r>
              <a:rPr dirty="0" lang="en-US">
                <a:uFillTx/>
              </a:rPr>
              <a:t>Write source code to make test pass.</a:t>
            </a:r>
          </a:p>
          <a:p>
            <a:r>
              <a:rPr dirty="0" lang="en-US">
                <a:uFillTx/>
              </a:rPr>
              <a:t>Notes:</a:t>
            </a:r>
          </a:p>
          <a:p>
            <a:pPr lvl="1"/>
            <a:r>
              <a:rPr dirty="0" lang="en-US">
                <a:uFillTx/>
              </a:rPr>
              <a:t>You will have many tasks in a real project.</a:t>
            </a:r>
          </a:p>
          <a:p>
            <a:pPr lvl="1"/>
            <a:r>
              <a:rPr dirty="0" lang="en-US">
                <a:uFillTx/>
              </a:rPr>
              <a:t>Tasks are called issues in GitHub.</a:t>
            </a:r>
          </a:p>
          <a:p>
            <a:pPr lvl="1"/>
            <a:r>
              <a:rPr dirty="0" lang="en-US">
                <a:uFillTx/>
              </a:rPr>
              <a:t>Good reference: The Agile Samurai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" name="Footer Placeholder 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3" sz="quarter" type="ft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endParaRPr dirty="0" lang="en-US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en-US">
                <a:uFillTx/>
              </a:rPr>
              <a:t>What is Agile?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Conten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en-US">
                <a:uFillTx/>
              </a:rPr>
              <a:t>Agile is not a software development lifecycle model</a:t>
            </a:r>
          </a:p>
          <a:p>
            <a:r>
              <a:rPr dirty="0" lang="en-US">
                <a:uFillTx/>
              </a:rPr>
              <a:t>I’ve seen Agile informally defined as</a:t>
            </a:r>
          </a:p>
          <a:p>
            <a:pPr lvl="1"/>
            <a:r>
              <a:rPr dirty="0" lang="en-US">
                <a:uFillTx/>
              </a:rPr>
              <a:t>I don’t write documentation</a:t>
            </a:r>
          </a:p>
          <a:p>
            <a:pPr lvl="1"/>
            <a:r>
              <a:rPr dirty="0" lang="en-US">
                <a:uFillTx/>
              </a:rPr>
              <a:t>I don’t do formal requirements, design, or really test…</a:t>
            </a:r>
          </a:p>
          <a:p>
            <a:pPr lvl="1"/>
            <a:r>
              <a:rPr dirty="0" lang="en-US">
                <a:uFillTx/>
              </a:rPr>
              <a:t>Agile is not an excuse to do sloppy work</a:t>
            </a:r>
          </a:p>
          <a:p>
            <a:r>
              <a:rPr dirty="0" lang="en-US">
                <a:uFillTx/>
              </a:rPr>
              <a:t>Some people consider agile to be synonymous with Scrum</a:t>
            </a:r>
          </a:p>
          <a:p>
            <a:pPr lvl="1"/>
            <a:r>
              <a:rPr dirty="0" lang="en-US">
                <a:uFillTx/>
              </a:rPr>
              <a:t>From Atlassian: Scrum is a framework that helps teams work together</a:t>
            </a:r>
          </a:p>
          <a:p>
            <a:pPr lvl="1"/>
            <a:r>
              <a:rPr dirty="0" lang="en-US">
                <a:uFillTx/>
              </a:rPr>
              <a:t>Scrum is Agile, Agile is not (only) Scrum</a:t>
            </a:r>
          </a:p>
          <a:p>
            <a:pPr lvl="1"/>
            <a:r>
              <a:rPr dirty="0" lang="en-US">
                <a:uFillTx/>
              </a:rPr>
              <a:t>A square is a rectangle, not all rectangles are squares</a:t>
            </a:r>
          </a:p>
          <a:p>
            <a:pPr lvl="1"/>
            <a:r>
              <a:rPr dirty="0" lang="en-US">
                <a:uFillTx/>
              </a:rPr>
              <a:t>Agile is not Kanban either</a:t>
            </a: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en-US">
                <a:uFillTx/>
              </a:rPr>
              <a:t>What is Agile?</a:t>
            </a: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" name="Content Placeholder 4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 noGrp="1"/>
          </p:cNvPicPr>
          <p:nvPr>
            <p:ph idx="1"/>
          </p:nvPr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2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067951" y="1006988"/>
            <a:ext cx="7399606" cy="4891598"/>
          </a:xfrm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" name="TextBox 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375052" y="5983185"/>
            <a:ext cx="2785403" cy="341632"/>
          </a:xfrm>
          <a:prstGeom prst="rect">
            <a:avLst/>
          </a:prstGeom>
          <a:noFill/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rtlCol="0"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dirty="0" lang="en-US">
                <a:uFillTx/>
              </a:rPr>
              <a:t>http://</a:t>
            </a:r>
            <a:r>
              <a:rPr dirty="0" err="1" lang="en-US">
                <a:uFillTx/>
              </a:rPr>
              <a:t>agilemanifesto.org</a:t>
            </a:r>
            <a:r>
              <a:rPr dirty="0" lang="en-US">
                <a:uFillTx/>
              </a:rPr>
              <a:t>/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7" name="Frame 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051496" y="3629465"/>
            <a:ext cx="3390314" cy="576775"/>
          </a:xfrm>
          <a:prstGeom prst="frame">
            <a:avLst/>
          </a:prstGeom>
          <a:solidFill>
            <a:srgbClr val="FF0000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</p:spPr>
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bIns="45720" compatLnSpc="1" forceAA="0" fromWordArt="0" horzOverflow="overflow" lIns="45720" numCol="1" rIns="45720" rot="0" rtlCol="0" spcFirstLastPara="0" tIns="45720" vert="horz" vertOverflow="overflow" wrap="square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dirty="0" lang="en-US">
              <a:solidFill>
                <a:schemeClr val="tx1"/>
              </a:solidFill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en-US">
                <a:uFillTx/>
              </a:rPr>
              <a:t>Principles behind the Agile Manifesto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Conten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65761" y="1233267"/>
            <a:ext cx="5739618" cy="4047778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en-US" sz="2700">
                <a:uFillTx/>
              </a:rPr>
              <a:t>Our highest priority is to </a:t>
            </a:r>
            <a:r>
              <a:rPr dirty="0" lang="en-US" sz="2700">
                <a:solidFill>
                  <a:srgbClr val="FF0000"/>
                </a:solidFill>
                <a:uFillTx/>
              </a:rPr>
              <a:t>satisfy the customer</a:t>
            </a:r>
            <a:r>
              <a:rPr dirty="0" lang="en-US" sz="2700">
                <a:uFillTx/>
              </a:rPr>
              <a:t> through </a:t>
            </a:r>
            <a:r>
              <a:rPr dirty="0" lang="en-US" sz="2700">
                <a:solidFill>
                  <a:srgbClr val="FF0000"/>
                </a:solidFill>
                <a:uFillTx/>
              </a:rPr>
              <a:t>early and continuous delivery </a:t>
            </a:r>
            <a:r>
              <a:rPr dirty="0" lang="en-US" sz="2700">
                <a:uFillTx/>
              </a:rPr>
              <a:t>of valuable software.</a:t>
            </a:r>
            <a:r>
              <a:rPr dirty="0" lang="en-US" sz="2600">
                <a:uFillTx/>
              </a:rPr>
              <a:t> </a:t>
            </a:r>
          </a:p>
          <a:p>
            <a:r>
              <a:rPr dirty="0" lang="en-US" sz="2700">
                <a:solidFill>
                  <a:srgbClr val="FF0000"/>
                </a:solidFill>
                <a:uFillTx/>
              </a:rPr>
              <a:t>Welcome changing requirements</a:t>
            </a:r>
            <a:r>
              <a:rPr dirty="0" lang="en-US" sz="2700">
                <a:uFillTx/>
              </a:rPr>
              <a:t>, even late in development. Agile processes harness change for the customer's competitive advantage. </a:t>
            </a:r>
          </a:p>
          <a:p>
            <a:r>
              <a:rPr dirty="0" lang="en-US" sz="2400">
                <a:uFillTx/>
              </a:rPr>
              <a:t>Deliver working software frequently, from a couple of weeks to a couple of months, with a preference to the shorter timescale. 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Conten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>
            <a:off x="6105379" y="1233267"/>
            <a:ext cx="5849814" cy="4047778"/>
          </a:xfrm>
          <a:prstGeom prst="rect">
            <a:avLst/>
          </a:prstGeom>
          <a:noFill/>
          <a:ln w="9525">
            <a:noFill/>
            <a:miter lim="8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20" compatLnSpc="1" lIns="91440" numCol="1" rIns="91440" tIns="45720" vert="horz" wrap="square">
            <a:prstTxWarp prst="textNoShape">
              <a:avLst/>
            </a:prstTxWarp>
            <a:noAutofit/>
          </a:bodyPr>
          <a:lstStyle>
            <a:lvl1pPr algn="l" eaLnBrk="1" fontAlgn="base" hangingPunct="1" indent="-230188" marL="230188" rtl="0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1"/>
              </a:buClr>
              <a:buFont charset="0" typeface="Arial"/>
              <a:buChar char="•"/>
              <a:defRPr kern="1200" sz="2800">
                <a:solidFill>
                  <a:schemeClr val="tx1"/>
                </a:solidFill>
                <a:uFillTx/>
                <a:latin charset="0" panose="020B0604020202020204" pitchFamily="34" typeface="Arial"/>
                <a:ea typeface="+mn-ea"/>
                <a:cs charset="0" panose="020B0604020202020204" pitchFamily="34" typeface="Arial"/>
              </a:defRPr>
            </a:lvl1pPr>
            <a:lvl2pPr algn="l" eaLnBrk="1" fontAlgn="base" hangingPunct="1" indent="-279400" marL="625475" rtl="0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charset="0" typeface="Arial"/>
              <a:buChar char="–"/>
              <a:defRPr kern="1200" sz="2400">
                <a:solidFill>
                  <a:schemeClr val="tx1"/>
                </a:solidFill>
                <a:uFillTx/>
                <a:latin charset="0" panose="020B0604020202020204" pitchFamily="34" typeface="Arial"/>
                <a:ea typeface="+mn-ea"/>
                <a:cs charset="0" panose="020B0604020202020204" pitchFamily="34" typeface="Arial"/>
              </a:defRPr>
            </a:lvl2pPr>
            <a:lvl3pPr algn="l" eaLnBrk="1" fontAlgn="base" hangingPunct="1" indent="-230188" marL="914400" rtl="0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charset="0" typeface="Arial"/>
              <a:buChar char="•"/>
              <a:defRPr kern="1200" sz="2000">
                <a:solidFill>
                  <a:schemeClr val="tx1"/>
                </a:solidFill>
                <a:uFillTx/>
                <a:latin charset="0" panose="020B0604020202020204" pitchFamily="34" typeface="Arial"/>
                <a:ea typeface="+mn-ea"/>
                <a:cs charset="0" panose="020B0604020202020204" pitchFamily="34" typeface="Arial"/>
              </a:defRPr>
            </a:lvl3pPr>
            <a:lvl4pPr algn="l" eaLnBrk="1" fontAlgn="base" hangingPunct="1" indent="-173038" marL="1144588" rtl="0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charset="0" typeface="Arial"/>
              <a:buChar char="–"/>
              <a:defRPr kern="1200" sz="1800">
                <a:solidFill>
                  <a:schemeClr val="tx1"/>
                </a:solidFill>
                <a:uFillTx/>
                <a:latin charset="0" panose="020B0604020202020204" pitchFamily="34" typeface="Arial"/>
                <a:ea typeface="+mn-ea"/>
                <a:cs charset="0" panose="020B0604020202020204" pitchFamily="34" typeface="Arial"/>
              </a:defRPr>
            </a:lvl4pPr>
            <a:lvl5pPr algn="l" eaLnBrk="1" fontAlgn="base" hangingPunct="1" indent="-222250" marL="1482725" rtl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charset="0" panose="020B0604020202020204" pitchFamily="34" typeface="Arial"/>
              <a:buChar char="•"/>
              <a:defRPr kern="1200" sz="1800">
                <a:solidFill>
                  <a:schemeClr val="tx1"/>
                </a:solidFill>
                <a:uFillTx/>
                <a:latin charset="0" panose="020B0604020202020204" pitchFamily="34" typeface="Arial"/>
                <a:ea typeface="+mn-ea"/>
                <a:cs charset="0" panose="020B0604020202020204" pitchFamily="34" typeface="Arial"/>
              </a:defRPr>
            </a:lvl5pPr>
            <a:lvl6pPr algn="l" defTabSz="914400" eaLnBrk="1" hangingPunct="1" indent="-228600" latinLnBrk="0" marL="2514600" rtl="0">
              <a:spcBef>
                <a:spcPct val="200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spcBef>
                <a:spcPct val="200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spcBef>
                <a:spcPct val="200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spcBef>
                <a:spcPct val="200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dirty="0" lang="en-US" sz="2400">
                <a:uFillTx/>
              </a:rPr>
              <a:t>Business people and developers must work together daily throughout the project. </a:t>
            </a:r>
          </a:p>
          <a:p>
            <a:r>
              <a:rPr dirty="0" lang="en-US" sz="2400">
                <a:uFillTx/>
              </a:rPr>
              <a:t>Build projects around motivated individuals. Give them the environment and support they need, and trust them to get the job done. </a:t>
            </a:r>
          </a:p>
          <a:p>
            <a:r>
              <a:rPr dirty="0" lang="en-US" sz="2400">
                <a:uFillTx/>
              </a:rPr>
              <a:t>The most efficient and effective method of conveying information to and within a development team is face-to-face conversation. </a:t>
            </a:r>
            <a:endParaRPr dirty="0" lang="en-US" sz="2000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en-US">
                <a:uFillTx/>
              </a:rPr>
              <a:t>Principles behind the Agile Manifesto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Conten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65761" y="1233267"/>
            <a:ext cx="5739618" cy="4047778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en-US" sz="2400">
                <a:uFillTx/>
              </a:rPr>
              <a:t>Working software is the primary measure of progress. </a:t>
            </a:r>
          </a:p>
          <a:p>
            <a:r>
              <a:rPr dirty="0" lang="en-US" sz="2700">
                <a:uFillTx/>
              </a:rPr>
              <a:t>Agile processes promote </a:t>
            </a:r>
            <a:r>
              <a:rPr dirty="0" lang="en-US" sz="2700">
                <a:solidFill>
                  <a:srgbClr val="FF0000"/>
                </a:solidFill>
                <a:uFillTx/>
              </a:rPr>
              <a:t>sustainable development</a:t>
            </a:r>
            <a:r>
              <a:rPr dirty="0" lang="en-US" sz="2700">
                <a:uFillTx/>
              </a:rPr>
              <a:t>. The sponsors, developers, and users should be able to </a:t>
            </a:r>
            <a:r>
              <a:rPr dirty="0" lang="en-US" sz="2700">
                <a:solidFill>
                  <a:srgbClr val="FF0000"/>
                </a:solidFill>
                <a:uFillTx/>
              </a:rPr>
              <a:t>maintain a constant pace indefinitely</a:t>
            </a:r>
            <a:r>
              <a:rPr dirty="0" lang="en-US" sz="2700">
                <a:uFillTx/>
              </a:rPr>
              <a:t>.</a:t>
            </a:r>
            <a:r>
              <a:rPr dirty="0" lang="en-US">
                <a:uFillTx/>
              </a:rPr>
              <a:t> </a:t>
            </a:r>
          </a:p>
          <a:p>
            <a:r>
              <a:rPr dirty="0" lang="en-US" sz="2400">
                <a:uFillTx/>
              </a:rPr>
              <a:t>Continuous attention to technical excellence and good design enhances agility. 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Conten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>
            <a:off x="7129372" y="886431"/>
            <a:ext cx="5849814" cy="4047778"/>
          </a:xfrm>
          <a:prstGeom prst="rect">
            <a:avLst/>
          </a:prstGeom>
          <a:noFill/>
          <a:ln w="9525">
            <a:noFill/>
            <a:miter lim="800000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20" compatLnSpc="1" lIns="91440" numCol="1" rIns="91440" tIns="45720" vert="horz" wrap="square">
            <a:prstTxWarp prst="textNoShape">
              <a:avLst/>
            </a:prstTxWarp>
            <a:noAutofit/>
          </a:bodyPr>
          <a:lstStyle>
            <a:lvl1pPr algn="l" eaLnBrk="1" fontAlgn="base" hangingPunct="1" indent="-230188" marL="230188" rtl="0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1"/>
              </a:buClr>
              <a:buFont charset="0" typeface="Arial"/>
              <a:buChar char="•"/>
              <a:defRPr kern="1200" sz="2800">
                <a:solidFill>
                  <a:schemeClr val="tx1"/>
                </a:solidFill>
                <a:uFillTx/>
                <a:latin charset="0" panose="020B0604020202020204" pitchFamily="34" typeface="Arial"/>
                <a:ea typeface="+mn-ea"/>
                <a:cs charset="0" panose="020B0604020202020204" pitchFamily="34" typeface="Arial"/>
              </a:defRPr>
            </a:lvl1pPr>
            <a:lvl2pPr algn="l" eaLnBrk="1" fontAlgn="base" hangingPunct="1" indent="-279400" marL="625475" rtl="0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charset="0" typeface="Arial"/>
              <a:buChar char="–"/>
              <a:defRPr kern="1200" sz="2400">
                <a:solidFill>
                  <a:schemeClr val="tx1"/>
                </a:solidFill>
                <a:uFillTx/>
                <a:latin charset="0" panose="020B0604020202020204" pitchFamily="34" typeface="Arial"/>
                <a:ea typeface="+mn-ea"/>
                <a:cs charset="0" panose="020B0604020202020204" pitchFamily="34" typeface="Arial"/>
              </a:defRPr>
            </a:lvl2pPr>
            <a:lvl3pPr algn="l" eaLnBrk="1" fontAlgn="base" hangingPunct="1" indent="-230188" marL="914400" rtl="0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charset="0" typeface="Arial"/>
              <a:buChar char="•"/>
              <a:defRPr kern="1200" sz="2000">
                <a:solidFill>
                  <a:schemeClr val="tx1"/>
                </a:solidFill>
                <a:uFillTx/>
                <a:latin charset="0" panose="020B0604020202020204" pitchFamily="34" typeface="Arial"/>
                <a:ea typeface="+mn-ea"/>
                <a:cs charset="0" panose="020B0604020202020204" pitchFamily="34" typeface="Arial"/>
              </a:defRPr>
            </a:lvl3pPr>
            <a:lvl4pPr algn="l" eaLnBrk="1" fontAlgn="base" hangingPunct="1" indent="-173038" marL="1144588" rtl="0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charset="0" typeface="Arial"/>
              <a:buChar char="–"/>
              <a:defRPr kern="1200" sz="1800">
                <a:solidFill>
                  <a:schemeClr val="tx1"/>
                </a:solidFill>
                <a:uFillTx/>
                <a:latin charset="0" panose="020B0604020202020204" pitchFamily="34" typeface="Arial"/>
                <a:ea typeface="+mn-ea"/>
                <a:cs charset="0" panose="020B0604020202020204" pitchFamily="34" typeface="Arial"/>
              </a:defRPr>
            </a:lvl4pPr>
            <a:lvl5pPr algn="l" eaLnBrk="1" fontAlgn="base" hangingPunct="1" indent="-222250" marL="1482725" rtl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charset="0" panose="020B0604020202020204" pitchFamily="34" typeface="Arial"/>
              <a:buChar char="•"/>
              <a:defRPr kern="1200" sz="1800">
                <a:solidFill>
                  <a:schemeClr val="tx1"/>
                </a:solidFill>
                <a:uFillTx/>
                <a:latin charset="0" panose="020B0604020202020204" pitchFamily="34" typeface="Arial"/>
                <a:ea typeface="+mn-ea"/>
                <a:cs charset="0" panose="020B0604020202020204" pitchFamily="34" typeface="Arial"/>
              </a:defRPr>
            </a:lvl5pPr>
            <a:lvl6pPr algn="l" defTabSz="914400" eaLnBrk="1" hangingPunct="1" indent="-228600" latinLnBrk="0" marL="2514600" rtl="0">
              <a:spcBef>
                <a:spcPct val="200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spcBef>
                <a:spcPct val="200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spcBef>
                <a:spcPct val="200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spcBef>
                <a:spcPct val="200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dirty="0" lang="en-US" sz="2700">
                <a:uFillTx/>
              </a:rPr>
              <a:t>Simplicity--the art of </a:t>
            </a:r>
            <a:r>
              <a:rPr dirty="0" lang="en-US" sz="2700">
                <a:solidFill>
                  <a:srgbClr val="FF0000"/>
                </a:solidFill>
                <a:uFillTx/>
              </a:rPr>
              <a:t>maximizing the amount of work not done-</a:t>
            </a:r>
            <a:r>
              <a:rPr dirty="0" lang="en-US" sz="2700">
                <a:uFillTx/>
              </a:rPr>
              <a:t>-is essential.</a:t>
            </a:r>
            <a:r>
              <a:rPr dirty="0" lang="en-US" sz="2600">
                <a:uFillTx/>
              </a:rPr>
              <a:t> </a:t>
            </a:r>
          </a:p>
          <a:p>
            <a:r>
              <a:rPr dirty="0" lang="en-US" sz="2400">
                <a:uFillTx/>
              </a:rPr>
              <a:t>The best architectures, requirements, and designs emerge from self-organizing teams. </a:t>
            </a:r>
          </a:p>
          <a:p>
            <a:r>
              <a:rPr dirty="0" lang="en-US" sz="2700">
                <a:uFillTx/>
              </a:rPr>
              <a:t>At regular intervals, </a:t>
            </a:r>
            <a:r>
              <a:rPr dirty="0" lang="en-US" sz="2700">
                <a:solidFill>
                  <a:srgbClr val="FF0000"/>
                </a:solidFill>
                <a:uFillTx/>
              </a:rPr>
              <a:t>the team reflects on how to become more effective</a:t>
            </a:r>
            <a:r>
              <a:rPr dirty="0" lang="en-US" sz="2700">
                <a:uFillTx/>
              </a:rPr>
              <a:t>, then tunes and adjusts its behavior accordingly. </a:t>
            </a:r>
          </a:p>
          <a:p>
            <a:endParaRPr dirty="0" lang="en-US" sz="2400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en-US">
                <a:uFillTx/>
              </a:rPr>
              <a:t>Why Agile?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Conten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en-US">
                <a:uFillTx/>
              </a:rPr>
              <a:t>Well adept to scientific software efforts (when tailored correctly)</a:t>
            </a:r>
          </a:p>
          <a:p>
            <a:pPr lvl="1"/>
            <a:r>
              <a:rPr dirty="0" lang="en-US">
                <a:uFillTx/>
              </a:rPr>
              <a:t>Lighter-weight than “traditional” approaches</a:t>
            </a:r>
          </a:p>
          <a:p>
            <a:pPr lvl="1"/>
            <a:r>
              <a:rPr dirty="0" lang="en-US">
                <a:uFillTx/>
              </a:rPr>
              <a:t>Provides meaningful structure that promotes</a:t>
            </a:r>
          </a:p>
          <a:p>
            <a:pPr lvl="2"/>
            <a:r>
              <a:rPr dirty="0" lang="en-US">
                <a:uFillTx/>
              </a:rPr>
              <a:t>Productivity</a:t>
            </a:r>
          </a:p>
          <a:p>
            <a:pPr lvl="2"/>
            <a:r>
              <a:rPr dirty="0" lang="en-US">
                <a:uFillTx/>
              </a:rPr>
              <a:t>Productization</a:t>
            </a:r>
          </a:p>
          <a:p>
            <a:pPr lvl="2"/>
            <a:r>
              <a:rPr dirty="0" lang="en-US">
                <a:uFillTx/>
              </a:rPr>
              <a:t>Sustainability</a:t>
            </a:r>
          </a:p>
          <a:p>
            <a:pPr lvl="2"/>
            <a:r>
              <a:rPr dirty="0" lang="en-US">
                <a:uFillTx/>
              </a:rPr>
              <a:t>Flexibility in requirements</a:t>
            </a:r>
          </a:p>
          <a:p>
            <a:pPr lvl="2"/>
            <a:r>
              <a:rPr dirty="0" lang="en-US">
                <a:uFillTx/>
              </a:rPr>
              <a:t>Communication</a:t>
            </a:r>
          </a:p>
          <a:p>
            <a:pPr lvl="2"/>
            <a:endParaRPr dirty="0" lang="en-US">
              <a:uFillTx/>
            </a:endParaRPr>
          </a:p>
          <a:p>
            <a:pPr lvl="1"/>
            <a:endParaRPr dirty="0" lang="en-US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en-US">
                <a:uFillTx/>
              </a:rPr>
              <a:t>Getting Started with Agile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Conten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en-US">
                <a:uFillTx/>
              </a:rPr>
              <a:t>Agile principles are not hard and fast rules</a:t>
            </a:r>
          </a:p>
          <a:p>
            <a:r>
              <a:rPr dirty="0" lang="en-US">
                <a:uFillTx/>
              </a:rPr>
              <a:t>Try adopting a few Agile practices</a:t>
            </a:r>
          </a:p>
          <a:p>
            <a:pPr lvl="1"/>
            <a:r>
              <a:rPr dirty="0" lang="en-US">
                <a:uFillTx/>
              </a:rPr>
              <a:t>Following a rigid, ill-fit framework usually leads to failure</a:t>
            </a:r>
          </a:p>
          <a:p>
            <a:endParaRPr dirty="0" lang="en-US">
              <a:uFillTx/>
            </a:endParaRPr>
          </a:p>
          <a:p>
            <a:r>
              <a:rPr dirty="0" lang="en-US">
                <a:uFillTx/>
              </a:rPr>
              <a:t>Kanban is a good starting framework</a:t>
            </a:r>
          </a:p>
          <a:p>
            <a:pPr lvl="1"/>
            <a:r>
              <a:rPr dirty="0" lang="en-US">
                <a:uFillTx/>
              </a:rPr>
              <a:t>Follow basic principles, add practices when advantageous</a:t>
            </a:r>
          </a:p>
          <a:p>
            <a:pPr lvl="1"/>
            <a:r>
              <a:rPr dirty="0" lang="en-US">
                <a:uFillTx/>
              </a:rPr>
              <a:t>Better than removing elements from Scrum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TextBox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 rot="20146859">
            <a:off x="9587468" y="1818205"/>
            <a:ext cx="1933848" cy="923330"/>
          </a:xfrm>
          <a:prstGeom prst="rect">
            <a:avLst/>
          </a:prstGeom>
          <a:solidFill>
            <a:srgbClr val="FFFF00"/>
          </a:solidFill>
        </p:spPr>
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rtlCol="0" wrap="square">
            <a:spAutoFit/>
          </a:bodyPr>
          <a:lstStyle/>
          <a:p>
            <a:r>
              <a:rPr dirty="0" lang="en-US">
                <a:uFillTx/>
                <a:latin typeface="Comic Sans MS"/>
                <a:cs typeface="Comic Sans MS"/>
              </a:rPr>
              <a:t>Task: Have Eureka moment by Tuesday.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" name="TextBox 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0084451" y="3432313"/>
            <a:ext cx="1074333" cy="424732"/>
          </a:xfrm>
          <a:prstGeom prst="rect">
            <a:avLst/>
          </a:prstGeom>
          <a:noFill/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rtlCol="0"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dirty="0" lang="en-US" sz="2400">
                <a:uFillTx/>
              </a:rPr>
              <a:t>Scrum</a:t>
            </a:r>
          </a:p>
        </p:txBody>
      </p:sp>
      <p:cxnSp>
        <p:nvCxn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" name="Straight Arrow Connector 5"/>
          <p:cNvCxn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tCxn id="5" idx="0"/>
          </p:cNvCxnSpPr>
          <p:nvPr/>
        </p:nvCxn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 flipH="1" flipV="1">
            <a:off x="10614991" y="2888974"/>
            <a:ext cx="6627" cy="543339"/>
          </a:xfrm>
          <a:prstGeom prst="straightConnector1">
            <a:avLst/>
          </a:prstGeom>
          <a:ln w="25400">
            <a:tailEnd type="triangle"/>
          </a:ln>
        </p:spPr>
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en-US">
                <a:uFillTx/>
              </a:rPr>
              <a:t>Kanban principles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Content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sz="quarte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65760" y="1179443"/>
            <a:ext cx="9579479" cy="4973766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>
            <a:normAutofit/>
          </a:bodyPr>
          <a:lstStyle/>
          <a:p>
            <a:r>
              <a:rPr b="0" dirty="0" lang="en-US">
                <a:uFillTx/>
              </a:rPr>
              <a:t>Limit number of “In Progress” tasks</a:t>
            </a:r>
          </a:p>
          <a:p>
            <a:pPr lvl="1"/>
            <a:r>
              <a:rPr dirty="0" lang="en-US">
                <a:uFillTx/>
              </a:rPr>
              <a:t>Must be tuned by each team</a:t>
            </a:r>
          </a:p>
          <a:p>
            <a:pPr lvl="1"/>
            <a:r>
              <a:rPr b="0" dirty="0" lang="en-US">
                <a:uFillTx/>
              </a:rPr>
              <a:t>Comm</a:t>
            </a:r>
            <a:r>
              <a:rPr dirty="0" lang="en-US">
                <a:uFillTx/>
              </a:rPr>
              <a:t>on convention: 2n-1 tasks where n = # team members</a:t>
            </a:r>
            <a:endParaRPr b="0" dirty="0" lang="en-US">
              <a:uFillTx/>
            </a:endParaRPr>
          </a:p>
          <a:p>
            <a:r>
              <a:rPr b="0" dirty="0" lang="en-US">
                <a:uFillTx/>
              </a:rPr>
              <a:t>Productivity improvement: </a:t>
            </a:r>
          </a:p>
          <a:p>
            <a:pPr lvl="1"/>
            <a:r>
              <a:rPr b="0" dirty="0" lang="en-US">
                <a:uFillTx/>
              </a:rPr>
              <a:t>Optimize “flexibility vs swap overhead” balance. No overcommitting.</a:t>
            </a:r>
          </a:p>
          <a:p>
            <a:pPr lvl="1"/>
            <a:r>
              <a:rPr b="0" dirty="0" lang="en-US">
                <a:uFillTx/>
              </a:rPr>
              <a:t>Productivity weakness exposed as bottleneck.  Team must identify and fix the bottleneck.</a:t>
            </a:r>
          </a:p>
          <a:p>
            <a:pPr lvl="1"/>
            <a:r>
              <a:rPr b="0" dirty="0" lang="en-US">
                <a:uFillTx/>
              </a:rPr>
              <a:t>Effective in R&amp;D setting.  Avoids a deadline-based approach.  Deadlines are dealt with in a </a:t>
            </a:r>
            <a:r>
              <a:rPr dirty="0" lang="en-US">
                <a:uFillTx/>
              </a:rPr>
              <a:t>d</a:t>
            </a:r>
            <a:r>
              <a:rPr b="0" dirty="0" lang="en-US">
                <a:uFillTx/>
              </a:rPr>
              <a:t>ifferent way.</a:t>
            </a:r>
          </a:p>
          <a:p>
            <a:r>
              <a:rPr b="0" dirty="0" lang="en-US">
                <a:uFillTx/>
              </a:rPr>
              <a:t>Provides a board for viewing and managing issues</a:t>
            </a: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>
</file>

<file path=ppt/theme/theme1.xml><?xml version="1.0" encoding="utf-8"?>
<a:theme xmlns:a="http://schemas.openxmlformats.org/drawingml/2006/main"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p="http://schemas.openxmlformats.org/presentationml/2006/main" xmlns:s="http://schemas.openxmlformats.org/officeDocument/2006/sharedTypes" xmlns:r="http://schemas.openxmlformats.org/officeDocument/2006/relationships" xmlns:dgm="http://schemas.openxmlformats.org/drawingml/2006/diagram" xmlns:wpc="http://schemas.microsoft.com/office/word/2010/wordprocessingCanvas" name="Presentations (Wide Screen)">
  <a:themeElements>
    <a:clrScheme name="ECP color palette">
      <a:dk1>
        <a:srgbClr val="000000"/>
      </a:dk1>
      <a:lt1>
        <a:srgbClr val="FFFFFF"/>
      </a:lt1>
      <a:dk2>
        <a:srgbClr val="266092"/>
      </a:dk2>
      <a:lt2>
        <a:srgbClr val="FFFFFF"/>
      </a:lt2>
      <a:accent1>
        <a:srgbClr val="266092"/>
      </a:accent1>
      <a:accent2>
        <a:srgbClr val="84B641"/>
      </a:accent2>
      <a:accent3>
        <a:srgbClr val="43B1E5"/>
      </a:accent3>
      <a:accent4>
        <a:srgbClr val="DA1F28"/>
      </a:accent4>
      <a:accent5>
        <a:srgbClr val="CC9900"/>
      </a:accent5>
      <a:accent6>
        <a:srgbClr val="0070B9"/>
      </a:accent6>
      <a:hlink>
        <a:srgbClr val="A0312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dir="t" rig="threePt">
            <a:rot lat="0" lon="0" rev="1200000"/>
          </a:lightRig>
        </a:scene3d>
      </a:spPr>
      <a:bodyPr anchor="ctr" anchorCtr="0" bIns="45720" compatLnSpc="1" forceAA="0" fromWordArt="0" horzOverflow="overflow" lIns="45720" numCol="1" rIns="45720" rot="0" rtlCol="0" spcFirstLastPara="0" tIns="45720" vert="horz" vertOverflow="overflow" wrap="square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  <a:uFillTx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rtlCol="0" wrap="none">
        <a:spAutoFit/>
      </a:bodyPr>
      <a:lstStyle>
        <a:defPPr algn="ctr">
          <a:lnSpc>
            <a:spcPct val="90000"/>
          </a:lnSpc>
          <a:defRPr dirty="0" smtClean="0">
            <a:uFillTx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p="http://schemas.openxmlformats.org/presentationml/2006/main" xmlns:s="http://schemas.openxmlformats.org/officeDocument/2006/sharedTypes" xmlns:r="http://schemas.openxmlformats.org/officeDocument/2006/relationships" xmlns:dgm="http://schemas.openxmlformats.org/drawingml/2006/diagram" xmlns:wpc="http://schemas.microsoft.com/office/word/2010/wordprocessingCanva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3.xml><?xml version="1.0" encoding="utf-8"?>
<a:theme xmlns:a="http://schemas.openxmlformats.org/drawingml/2006/main"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p="http://schemas.openxmlformats.org/presentationml/2006/main" xmlns:s="http://schemas.openxmlformats.org/officeDocument/2006/sharedTypes" xmlns:r="http://schemas.openxmlformats.org/officeDocument/2006/relationships" xmlns:dgm="http://schemas.openxmlformats.org/drawingml/2006/diagram" xmlns:wpc="http://schemas.microsoft.com/office/word/2010/wordprocessingCanva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Presentations (Wide Screen)</Template>
  <TotalTime>19865</TotalTime>
  <Words>1773</Words>
  <Application>Microsoft Macintosh PowerPoint</Application>
  <PresentationFormat>Custom</PresentationFormat>
  <Paragraphs>258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ＭＳ Ｐゴシック</vt:lpstr>
      <vt:lpstr>Arial</vt:lpstr>
      <vt:lpstr>Arial Black</vt:lpstr>
      <vt:lpstr>Calibri</vt:lpstr>
      <vt:lpstr>Comic Sans MS</vt:lpstr>
      <vt:lpstr>Wingdings</vt:lpstr>
      <vt:lpstr>Presentations (Wide Screen)</vt:lpstr>
      <vt:lpstr>Agile Methodologies &amp; Useful GitHub Tools</vt:lpstr>
      <vt:lpstr>License, citation, and acknowledgments</vt:lpstr>
      <vt:lpstr>What is Agile?</vt:lpstr>
      <vt:lpstr>What is Agile?</vt:lpstr>
      <vt:lpstr>Principles behind the Agile Manifesto</vt:lpstr>
      <vt:lpstr>Principles behind the Agile Manifesto</vt:lpstr>
      <vt:lpstr>Why Agile?</vt:lpstr>
      <vt:lpstr>Getting Started with Agile</vt:lpstr>
      <vt:lpstr>Kanban principles</vt:lpstr>
      <vt:lpstr>Basic Kanban</vt:lpstr>
      <vt:lpstr>Personal Kanban</vt:lpstr>
      <vt:lpstr>Kanban tools</vt:lpstr>
      <vt:lpstr>Big question: How many tasks?</vt:lpstr>
      <vt:lpstr>Importance of “In Progress” concept for you</vt:lpstr>
      <vt:lpstr>Building on Kanban</vt:lpstr>
      <vt:lpstr>Building on Kanban</vt:lpstr>
      <vt:lpstr>Building on Kanban</vt:lpstr>
      <vt:lpstr>Samples from Collegeville Org: Kanban Board</vt:lpstr>
      <vt:lpstr>Kanban in GitHub</vt:lpstr>
      <vt:lpstr>Step 1: Create Issues-only GitHub repo</vt:lpstr>
      <vt:lpstr>Step 2: Create Issues</vt:lpstr>
      <vt:lpstr>Step 3: Create Kanban Board</vt:lpstr>
      <vt:lpstr>Next Steps: Real Life</vt:lpstr>
      <vt:lpstr>Other Resources</vt:lpstr>
      <vt:lpstr>Managing issues: Fundamental software process</vt:lpstr>
      <vt:lpstr>Key Team Management Elements</vt:lpstr>
      <vt:lpstr>Project: ATPESC Eigen</vt:lpstr>
    </vt:vector>
  </TitlesOfParts>
  <Company>ORNL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Roy, Donna Jo</dc:creator>
  <cp:lastModifiedBy>Microsoft Office User</cp:lastModifiedBy>
  <cp:revision>226</cp:revision>
  <cp:lastPrinted>2015-09-14T20:56:03Z</cp:lastPrinted>
  <dcterms:created xsi:type="dcterms:W3CDTF">2015-03-03T13:47:39Z</dcterms:created>
  <dcterms:modified xsi:type="dcterms:W3CDTF">2019-08-07T18:00:43Z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0x010100FD8C9FA997CE7149ACE841742BF8ADC0</vt:lpwstr>
  </property>
</Properties>
</file>